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8" r:id="rId2"/>
  </p:sldIdLst>
  <p:sldSz cx="51206400" cy="2880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80BF51-B1F9-4A20-8D92-7A05C71D9A78}" name="kiriaki kakavia" initials="kk" userId="85b454174967519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BAE0"/>
    <a:srgbClr val="B9D7ED"/>
    <a:srgbClr val="C6DEF0"/>
    <a:srgbClr val="E70E85"/>
    <a:srgbClr val="CD1719"/>
    <a:srgbClr val="660033"/>
    <a:srgbClr val="003399"/>
    <a:srgbClr val="00B050"/>
    <a:srgbClr val="0066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4660"/>
  </p:normalViewPr>
  <p:slideViewPr>
    <p:cSldViewPr snapToGrid="0">
      <p:cViewPr>
        <p:scale>
          <a:sx n="30" d="100"/>
          <a:sy n="30" d="100"/>
        </p:scale>
        <p:origin x="258" y="-47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t>03/11/2025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180674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t>03/11/2025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330526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533525"/>
            <a:ext cx="11041380" cy="2440972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3520440" y="1533525"/>
            <a:ext cx="32484060" cy="2440972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t>03/11/2025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511353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F8A0D8E-FF00-4D42-88CE-BC3D5FEB38AC}" type="datetimeFigureOut">
              <a:rPr lang="fr-FR" smtClean="0"/>
              <a:t>03/11/2025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2970072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3493770" y="7180902"/>
            <a:ext cx="44165520" cy="11981495"/>
          </a:xfrm>
        </p:spPr>
        <p:txBody>
          <a:bodyPr anchor="b"/>
          <a:lstStyle>
            <a:lvl1pPr>
              <a:defRPr sz="25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493770" y="19275747"/>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5F8A0D8E-FF00-4D42-88CE-BC3D5FEB38AC}" type="datetimeFigureOut">
              <a:rPr lang="fr-FR" smtClean="0"/>
              <a:t>03/11/2025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888741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5F8A0D8E-FF00-4D42-88CE-BC3D5FEB38AC}" type="datetimeFigureOut">
              <a:rPr lang="fr-FR" smtClean="0"/>
              <a:t>03/11/2025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890533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3527110" y="1533527"/>
            <a:ext cx="44165520" cy="5567365"/>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527112"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l-GR"/>
              <a:t>Στυλ κειμένου υποδείγματος</a:t>
            </a:r>
          </a:p>
        </p:txBody>
      </p:sp>
      <p:sp>
        <p:nvSpPr>
          <p:cNvPr id="4" name="Content Placeholder 3"/>
          <p:cNvSpPr>
            <a:spLocks noGrp="1"/>
          </p:cNvSpPr>
          <p:nvPr>
            <p:ph sz="half" idx="2"/>
          </p:nvPr>
        </p:nvSpPr>
        <p:spPr>
          <a:xfrm>
            <a:off x="3527112" y="10521315"/>
            <a:ext cx="21662705" cy="1547527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25923240" y="7060885"/>
            <a:ext cx="21769390"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l-GR"/>
              <a:t>Στυλ κειμένου υποδείγματος</a:t>
            </a:r>
          </a:p>
        </p:txBody>
      </p:sp>
      <p:sp>
        <p:nvSpPr>
          <p:cNvPr id="6" name="Content Placeholder 5"/>
          <p:cNvSpPr>
            <a:spLocks noGrp="1"/>
          </p:cNvSpPr>
          <p:nvPr>
            <p:ph sz="quarter" idx="4"/>
          </p:nvPr>
        </p:nvSpPr>
        <p:spPr>
          <a:xfrm>
            <a:off x="25923240" y="10521315"/>
            <a:ext cx="21769390" cy="1547527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5F8A0D8E-FF00-4D42-88CE-BC3D5FEB38AC}" type="datetimeFigureOut">
              <a:rPr lang="fr-FR" smtClean="0"/>
              <a:t>03/11/2025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1321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5F8A0D8E-FF00-4D42-88CE-BC3D5FEB38AC}" type="datetimeFigureOut">
              <a:rPr lang="fr-FR" smtClean="0"/>
              <a:t>03/11/2025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159223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A0D8E-FF00-4D42-88CE-BC3D5FEB38AC}" type="datetimeFigureOut">
              <a:rPr lang="fr-FR" smtClean="0"/>
              <a:t>03/11/2025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67104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1769390" y="4147187"/>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F8A0D8E-FF00-4D42-88CE-BC3D5FEB38AC}" type="datetimeFigureOut">
              <a:rPr lang="fr-FR" smtClean="0"/>
              <a:t>03/11/2025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91849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1769390" y="4147187"/>
            <a:ext cx="25923240" cy="20469225"/>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5F8A0D8E-FF00-4D42-88CE-BC3D5FEB38AC}" type="datetimeFigureOut">
              <a:rPr lang="fr-FR" smtClean="0"/>
              <a:t>03/11/2025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6F1DCAF-5FDD-41B3-9679-6395DF3E550E}" type="slidenum">
              <a:rPr lang="fr-FR" smtClean="0"/>
              <a:t>‹#›</a:t>
            </a:fld>
            <a:endParaRPr lang="fr-FR"/>
          </a:p>
        </p:txBody>
      </p:sp>
    </p:spTree>
    <p:extLst>
      <p:ext uri="{BB962C8B-B14F-4D97-AF65-F5344CB8AC3E}">
        <p14:creationId xmlns:p14="http://schemas.microsoft.com/office/powerpoint/2010/main" val="3333417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533527"/>
            <a:ext cx="44165520" cy="5567365"/>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3520440" y="7667625"/>
            <a:ext cx="44165520" cy="182756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520440" y="26696672"/>
            <a:ext cx="11521440" cy="1533525"/>
          </a:xfrm>
          <a:prstGeom prst="rect">
            <a:avLst/>
          </a:prstGeom>
        </p:spPr>
        <p:txBody>
          <a:bodyPr vert="horz" lIns="91440" tIns="45720" rIns="91440" bIns="45720" rtlCol="0" anchor="ctr"/>
          <a:lstStyle>
            <a:lvl1pPr algn="l">
              <a:defRPr sz="5040">
                <a:solidFill>
                  <a:schemeClr val="tx1">
                    <a:tint val="75000"/>
                  </a:schemeClr>
                </a:solidFill>
              </a:defRPr>
            </a:lvl1pPr>
          </a:lstStyle>
          <a:p>
            <a:fld id="{5F8A0D8E-FF00-4D42-88CE-BC3D5FEB38AC}" type="datetimeFigureOut">
              <a:rPr lang="fr-FR" smtClean="0"/>
              <a:t>03/11/2025</a:t>
            </a:fld>
            <a:endParaRPr lang="fr-FR"/>
          </a:p>
        </p:txBody>
      </p:sp>
      <p:sp>
        <p:nvSpPr>
          <p:cNvPr id="5" name="Footer Placeholder 4"/>
          <p:cNvSpPr>
            <a:spLocks noGrp="1"/>
          </p:cNvSpPr>
          <p:nvPr>
            <p:ph type="ftr" sz="quarter" idx="3"/>
          </p:nvPr>
        </p:nvSpPr>
        <p:spPr>
          <a:xfrm>
            <a:off x="16962120" y="26696672"/>
            <a:ext cx="17282160" cy="1533525"/>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36164520" y="26696672"/>
            <a:ext cx="11521440" cy="1533525"/>
          </a:xfrm>
          <a:prstGeom prst="rect">
            <a:avLst/>
          </a:prstGeom>
        </p:spPr>
        <p:txBody>
          <a:bodyPr vert="horz" lIns="91440" tIns="45720" rIns="91440" bIns="45720" rtlCol="0" anchor="ctr"/>
          <a:lstStyle>
            <a:lvl1pPr algn="r">
              <a:defRPr sz="5040">
                <a:solidFill>
                  <a:schemeClr val="tx1">
                    <a:tint val="75000"/>
                  </a:schemeClr>
                </a:solidFill>
              </a:defRPr>
            </a:lvl1pPr>
          </a:lstStyle>
          <a:p>
            <a:fld id="{96F1DCAF-5FDD-41B3-9679-6395DF3E550E}" type="slidenum">
              <a:rPr lang="fr-FR" smtClean="0"/>
              <a:t>‹#›</a:t>
            </a:fld>
            <a:endParaRPr lang="fr-FR"/>
          </a:p>
        </p:txBody>
      </p:sp>
    </p:spTree>
    <p:extLst>
      <p:ext uri="{BB962C8B-B14F-4D97-AF65-F5344CB8AC3E}">
        <p14:creationId xmlns:p14="http://schemas.microsoft.com/office/powerpoint/2010/main" val="19610106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9912D20-103D-14D4-1DB1-057829F38841}"/>
              </a:ext>
            </a:extLst>
          </p:cNvPr>
          <p:cNvSpPr txBox="1"/>
          <p:nvPr/>
        </p:nvSpPr>
        <p:spPr>
          <a:xfrm>
            <a:off x="1090050" y="8290412"/>
            <a:ext cx="49045188" cy="5661124"/>
          </a:xfrm>
          <a:prstGeom prst="roundRect">
            <a:avLst/>
          </a:prstGeom>
          <a:solidFill>
            <a:schemeClr val="lt1"/>
          </a:solidFill>
          <a:ln w="57150">
            <a:solidFill>
              <a:srgbClr val="7030A0"/>
            </a:solidFill>
          </a:ln>
        </p:spPr>
        <p:txBody>
          <a:bodyPr wrap="square" rtlCol="0">
            <a:spAutoFit/>
          </a:bodyPr>
          <a:lstStyle/>
          <a:p>
            <a:pPr algn="ctr">
              <a:spcAft>
                <a:spcPts val="300"/>
              </a:spcAft>
            </a:pPr>
            <a:r>
              <a:rPr lang="el-GR" sz="3600" b="1" dirty="0">
                <a:solidFill>
                  <a:srgbClr val="7030A0"/>
                </a:solidFill>
                <a:latin typeface="Helvetica" panose="020B0604020202020204" pitchFamily="34" charset="0"/>
                <a:cs typeface="Helvetica" panose="020B0604020202020204" pitchFamily="34" charset="0"/>
              </a:rPr>
              <a:t>Σκεπτικό της Μελέτης</a:t>
            </a:r>
          </a:p>
          <a:p>
            <a:pPr algn="ctr">
              <a:spcAft>
                <a:spcPts val="600"/>
              </a:spcAft>
            </a:pPr>
            <a:r>
              <a:rPr lang="el-GR" sz="3600" dirty="0">
                <a:latin typeface="Helvetica" panose="020B0604020202020204" pitchFamily="34" charset="0"/>
                <a:cs typeface="Helvetica" panose="020B0604020202020204" pitchFamily="34" charset="0"/>
              </a:rPr>
              <a:t>Οι </a:t>
            </a:r>
            <a:r>
              <a:rPr lang="el-GR" sz="3600" dirty="0" err="1">
                <a:latin typeface="Helvetica" panose="020B0604020202020204" pitchFamily="34" charset="0"/>
                <a:cs typeface="Helvetica" panose="020B0604020202020204" pitchFamily="34" charset="0"/>
              </a:rPr>
              <a:t>Luminal</a:t>
            </a:r>
            <a:r>
              <a:rPr lang="el-GR" sz="3600" dirty="0">
                <a:latin typeface="Helvetica" panose="020B0604020202020204" pitchFamily="34" charset="0"/>
                <a:cs typeface="Helvetica" panose="020B0604020202020204" pitchFamily="34" charset="0"/>
              </a:rPr>
              <a:t> όγκοι αποτελούν τον συχνότερο </a:t>
            </a:r>
            <a:r>
              <a:rPr lang="el-GR" sz="3600" dirty="0" err="1">
                <a:latin typeface="Helvetica" panose="020B0604020202020204" pitchFamily="34" charset="0"/>
                <a:cs typeface="Helvetica" panose="020B0604020202020204" pitchFamily="34" charset="0"/>
              </a:rPr>
              <a:t>υπότυπο</a:t>
            </a:r>
            <a:r>
              <a:rPr lang="el-GR" sz="3600" dirty="0">
                <a:latin typeface="Helvetica" panose="020B0604020202020204" pitchFamily="34" charset="0"/>
                <a:cs typeface="Helvetica" panose="020B0604020202020204" pitchFamily="34" charset="0"/>
              </a:rPr>
              <a:t> της νόσου και παρουσιάζουν γενετική ποικιλότητα και ετερογένεια ως προς την έκφραση ορμονικών υποδοχέων, την ανταπόκριση στη θεραπεία και την πρόγνωση, γεγονός που αναδεικνύει την ανάγκη για εξατομικευμένες θεραπευτικές προσεγγίσεις. Αυτήν την ανάγκη καλύπτουν οι γονιδιακές υπογραφές, όπως το </a:t>
            </a:r>
            <a:r>
              <a:rPr lang="en-US" sz="3600" dirty="0" err="1">
                <a:latin typeface="Helvetica" panose="020B0604020202020204" pitchFamily="34" charset="0"/>
                <a:cs typeface="Helvetica" panose="020B0604020202020204" pitchFamily="34" charset="0"/>
              </a:rPr>
              <a:t>EndoPredict</a:t>
            </a:r>
            <a:r>
              <a:rPr lang="en-US" sz="3600" dirty="0">
                <a:latin typeface="Helvetica" panose="020B0604020202020204" pitchFamily="34" charset="0"/>
                <a:cs typeface="Helvetica" panose="020B0604020202020204" pitchFamily="34" charset="0"/>
              </a:rPr>
              <a:t> ®,</a:t>
            </a:r>
            <a:r>
              <a:rPr lang="el-GR" sz="3600" dirty="0">
                <a:latin typeface="Helvetica" panose="020B0604020202020204" pitchFamily="34" charset="0"/>
                <a:cs typeface="Helvetica" panose="020B0604020202020204" pitchFamily="34" charset="0"/>
              </a:rPr>
              <a:t> οι οποίες παρέχουν μια πιο ακριβή αξιολόγηση του κινδύνου υποτροπής και του οφέλους από την χημειοθεραπεία. Ωστόσο, παρά την ύπαρξη όγκων με παρόμοια χαρακτηριστικά, οι θεραπευτικές επιλογές και αποφάσεις διαφέρουν στην πράξη λόγω παραγόντων όπως η ηλικία, οι </a:t>
            </a:r>
            <a:r>
              <a:rPr lang="el-GR" sz="3600" dirty="0" err="1">
                <a:latin typeface="Helvetica" panose="020B0604020202020204" pitchFamily="34" charset="0"/>
                <a:cs typeface="Helvetica" panose="020B0604020202020204" pitchFamily="34" charset="0"/>
              </a:rPr>
              <a:t>συννοσηρότητες</a:t>
            </a:r>
            <a:r>
              <a:rPr lang="el-GR" sz="3600" dirty="0">
                <a:latin typeface="Helvetica" panose="020B0604020202020204" pitchFamily="34" charset="0"/>
                <a:cs typeface="Helvetica" panose="020B0604020202020204" pitchFamily="34" charset="0"/>
              </a:rPr>
              <a:t>, το κοινωνικοοικονομικό υπόβαθρο, οι τοπικές κατευθυντήριες οδηγίες και η είσοδος στη θεραπευτική νέων φαρμάκων, όπως οι αναστολείς CDK4/6 και ο αναστολέας </a:t>
            </a:r>
            <a:r>
              <a:rPr lang="en-US" sz="3600" dirty="0">
                <a:latin typeface="Helvetica" panose="020B0604020202020204" pitchFamily="34" charset="0"/>
                <a:cs typeface="Helvetica" panose="020B0604020202020204" pitchFamily="34" charset="0"/>
              </a:rPr>
              <a:t>PARP</a:t>
            </a:r>
            <a:r>
              <a:rPr lang="el-GR" sz="3600" dirty="0">
                <a:latin typeface="Helvetica" panose="020B0604020202020204" pitchFamily="34" charset="0"/>
                <a:cs typeface="Helvetica" panose="020B0604020202020204" pitchFamily="34" charset="0"/>
              </a:rPr>
              <a:t>.</a:t>
            </a:r>
          </a:p>
          <a:p>
            <a:pPr algn="ctr">
              <a:spcAft>
                <a:spcPts val="600"/>
              </a:spcAft>
            </a:pPr>
            <a:endParaRPr lang="el-GR" sz="1600" dirty="0">
              <a:latin typeface="Helvetica" panose="020B0604020202020204" pitchFamily="34" charset="0"/>
              <a:cs typeface="Helvetica" panose="020B0604020202020204" pitchFamily="34" charset="0"/>
            </a:endParaRPr>
          </a:p>
          <a:p>
            <a:pPr algn="ctr">
              <a:spcAft>
                <a:spcPts val="600"/>
              </a:spcAft>
            </a:pPr>
            <a:r>
              <a:rPr lang="el-GR" sz="3600" b="1" dirty="0">
                <a:solidFill>
                  <a:srgbClr val="7030A0"/>
                </a:solidFill>
                <a:latin typeface="Helvetica" panose="020B0604020202020204" pitchFamily="34" charset="0"/>
                <a:cs typeface="Helvetica" panose="020B0604020202020204" pitchFamily="34" charset="0"/>
              </a:rPr>
              <a:t>Σκοπός της μελέτης </a:t>
            </a:r>
          </a:p>
          <a:p>
            <a:pPr algn="ctr">
              <a:spcAft>
                <a:spcPts val="600"/>
              </a:spcAft>
            </a:pPr>
            <a:r>
              <a:rPr lang="el-GR" sz="3600" dirty="0">
                <a:latin typeface="Helvetica" panose="020B0604020202020204" pitchFamily="34" charset="0"/>
                <a:cs typeface="Helvetica" panose="020B0604020202020204" pitchFamily="34" charset="0"/>
              </a:rPr>
              <a:t>Είναι η συλλογή και ανάλυση δεδομένων πραγματικού κόσμου σχετικά με τη λήψη θεραπευτικών αποφάσεων, τις σύγχρονες θεραπευτικές προσεγγίσεις και τα κλινικά αποτελέσματά τους σε ασθενείς με </a:t>
            </a:r>
            <a:r>
              <a:rPr lang="el-GR" sz="3600" dirty="0" err="1">
                <a:latin typeface="Helvetica" panose="020B0604020202020204" pitchFamily="34" charset="0"/>
                <a:cs typeface="Helvetica" panose="020B0604020202020204" pitchFamily="34" charset="0"/>
              </a:rPr>
              <a:t>Luminal</a:t>
            </a:r>
            <a:r>
              <a:rPr lang="el-GR" sz="3600" dirty="0">
                <a:latin typeface="Helvetica" panose="020B0604020202020204" pitchFamily="34" charset="0"/>
                <a:cs typeface="Helvetica" panose="020B0604020202020204" pitchFamily="34" charset="0"/>
              </a:rPr>
              <a:t> καρκίνο μαστού. </a:t>
            </a:r>
          </a:p>
          <a:p>
            <a:pPr algn="ctr">
              <a:spcAft>
                <a:spcPts val="600"/>
              </a:spcAft>
            </a:pPr>
            <a:r>
              <a:rPr lang="el-GR" sz="3600" dirty="0">
                <a:latin typeface="Helvetica" panose="020B0604020202020204" pitchFamily="34" charset="0"/>
                <a:cs typeface="Helvetica" panose="020B0604020202020204" pitchFamily="34" charset="0"/>
              </a:rPr>
              <a:t>Τα δεδομένα που θα προκύψουν αναμένεται να παρέχουν πολύτιμες πληροφορίες που θα μπορούν να αξιοποιηθούν στην καθημερινή κλινική πρακτική.</a:t>
            </a:r>
          </a:p>
        </p:txBody>
      </p:sp>
      <p:grpSp>
        <p:nvGrpSpPr>
          <p:cNvPr id="12" name="Group 11">
            <a:extLst>
              <a:ext uri="{FF2B5EF4-FFF2-40B4-BE49-F238E27FC236}">
                <a16:creationId xmlns:a16="http://schemas.microsoft.com/office/drawing/2014/main" id="{A6DF64E2-8B8D-D411-D996-7A7D746AAE97}"/>
              </a:ext>
            </a:extLst>
          </p:cNvPr>
          <p:cNvGrpSpPr/>
          <p:nvPr/>
        </p:nvGrpSpPr>
        <p:grpSpPr>
          <a:xfrm>
            <a:off x="1010654" y="728446"/>
            <a:ext cx="49167046" cy="7236000"/>
            <a:chOff x="1010654" y="728446"/>
            <a:chExt cx="49167046" cy="7321153"/>
          </a:xfrm>
        </p:grpSpPr>
        <p:sp>
          <p:nvSpPr>
            <p:cNvPr id="5" name="ZoneTexte 4"/>
            <p:cNvSpPr txBox="1"/>
            <p:nvPr/>
          </p:nvSpPr>
          <p:spPr>
            <a:xfrm>
              <a:off x="1010654" y="728446"/>
              <a:ext cx="49167046" cy="7321153"/>
            </a:xfrm>
            <a:prstGeom prst="roundRect">
              <a:avLst/>
            </a:prstGeom>
            <a:solidFill>
              <a:schemeClr val="bg1"/>
            </a:solidFill>
            <a:ln w="57150">
              <a:solidFill>
                <a:srgbClr val="7030A0"/>
              </a:solidFill>
              <a:prstDash val="solid"/>
            </a:ln>
          </p:spPr>
          <p:txBody>
            <a:bodyPr wrap="square" rtlCol="0">
              <a:spAutoFit/>
            </a:bodyPr>
            <a:lstStyle/>
            <a:p>
              <a:pPr marL="7170738" algn="ctr"/>
              <a:r>
                <a:rPr lang="el-GR" sz="4800" b="1" dirty="0">
                  <a:latin typeface="Helvetica" panose="020B0604020202020204" pitchFamily="34" charset="0"/>
                  <a:ea typeface="Tahoma" panose="020B0604030504040204" pitchFamily="34" charset="0"/>
                  <a:cs typeface="Helvetica" panose="020B0604020202020204" pitchFamily="34" charset="0"/>
                </a:rPr>
                <a:t>ΕΝΑ ΠΡΟΟΠΤΙΚΟ, ΠΟΛΥΚΕΝΤΡΙΚΟ ΜΗΤΡΩΟ ΓΙΑ ΤΗΝ ΚΑΤΑΓΡΑΦΗ ΤΗΣ ΘΕΡΑΠΕΙΑΣ, ΤΗΣ ΚΛΙΝΙΚΗΣ ΕΚΒΑΣΗΣ ΚΑΙ ΤΗΣ ΔΙΑΔΙΚΑΣΙΑΣ ΛΗΨΗΣ ΘΕΡΑΠΕΥΤΙΚΩΝ ΑΠΟΦΑΣΕΩΝ ΣΕ ΑΣΘΕΝΕΙΣ ΜΕ ΠΡΩΙΜΟ ΚΑΡΚΙΝΟ ΤΟΥ ΜΑΣΤΟΥ ΠΟΥ ΕΙΝΑΙ ΚΑΤΑΛΛΗΛΟΙ ΓΙΑ ΤΗ ΔΟΚΙΜΑΣΙΑ ENDOPREDICT® (PRELUDE)</a:t>
              </a:r>
            </a:p>
            <a:p>
              <a:pPr marL="7170738" algn="ctr"/>
              <a:endParaRPr lang="en-US" sz="1600" dirty="0">
                <a:latin typeface="Helvetica" panose="020B0604020202020204" pitchFamily="34" charset="0"/>
                <a:cs typeface="Helvetica" panose="020B0604020202020204" pitchFamily="34" charset="0"/>
              </a:endParaRPr>
            </a:p>
            <a:p>
              <a:pPr marL="7170738" algn="just"/>
              <a:r>
                <a:rPr lang="el-GR" sz="3600" dirty="0">
                  <a:latin typeface="Helvetica" panose="020B0604020202020204" pitchFamily="34" charset="0"/>
                  <a:cs typeface="Helvetica" panose="020B0604020202020204" pitchFamily="34" charset="0"/>
                </a:rPr>
                <a:t>Μιχάλης Κοντός</a:t>
              </a:r>
              <a:r>
                <a:rPr lang="el-GR" sz="3600" baseline="30000" dirty="0">
                  <a:latin typeface="Helvetica" panose="020B0604020202020204" pitchFamily="34" charset="0"/>
                  <a:cs typeface="Helvetica" panose="020B0604020202020204" pitchFamily="34" charset="0"/>
                </a:rPr>
                <a:t>1</a:t>
              </a:r>
              <a:r>
                <a:rPr lang="el-GR" sz="3600" dirty="0">
                  <a:latin typeface="Helvetica" panose="020B0604020202020204" pitchFamily="34" charset="0"/>
                  <a:cs typeface="Helvetica" panose="020B0604020202020204" pitchFamily="34" charset="0"/>
                </a:rPr>
                <a:t>, Απόστολος Ζαβός</a:t>
              </a:r>
              <a:r>
                <a:rPr lang="el-GR" sz="3600" baseline="30000" dirty="0">
                  <a:latin typeface="Helvetica" panose="020B0604020202020204" pitchFamily="34" charset="0"/>
                  <a:cs typeface="Helvetica" panose="020B0604020202020204" pitchFamily="34" charset="0"/>
                </a:rPr>
                <a:t>2</a:t>
              </a:r>
              <a:r>
                <a:rPr lang="el-GR" sz="3600" dirty="0">
                  <a:latin typeface="Helvetica" panose="020B0604020202020204" pitchFamily="34" charset="0"/>
                  <a:cs typeface="Helvetica" panose="020B0604020202020204" pitchFamily="34" charset="0"/>
                </a:rPr>
                <a:t>, Γεώργιος Μεταξάς</a:t>
              </a:r>
              <a:r>
                <a:rPr lang="el-GR" sz="3600" baseline="30000" dirty="0">
                  <a:latin typeface="Helvetica" panose="020B0604020202020204" pitchFamily="34" charset="0"/>
                  <a:cs typeface="Helvetica" panose="020B0604020202020204" pitchFamily="34" charset="0"/>
                </a:rPr>
                <a:t>3</a:t>
              </a:r>
              <a:r>
                <a:rPr lang="el-GR" sz="3600" dirty="0">
                  <a:latin typeface="Helvetica" panose="020B0604020202020204" pitchFamily="34" charset="0"/>
                  <a:cs typeface="Helvetica" panose="020B0604020202020204" pitchFamily="34" charset="0"/>
                </a:rPr>
                <a:t>, Μαρία Καναρά</a:t>
              </a:r>
              <a:r>
                <a:rPr lang="el-GR" sz="3600" baseline="30000" dirty="0">
                  <a:latin typeface="Helvetica" panose="020B0604020202020204" pitchFamily="34" charset="0"/>
                  <a:cs typeface="Helvetica" panose="020B0604020202020204" pitchFamily="34" charset="0"/>
                </a:rPr>
                <a:t>4</a:t>
              </a:r>
              <a:r>
                <a:rPr lang="el-GR" sz="3600" dirty="0">
                  <a:latin typeface="Helvetica" panose="020B0604020202020204" pitchFamily="34" charset="0"/>
                  <a:cs typeface="Helvetica" panose="020B0604020202020204" pitchFamily="34" charset="0"/>
                </a:rPr>
                <a:t>, Άννα Φωκιανού</a:t>
              </a:r>
              <a:r>
                <a:rPr lang="el-GR" sz="3600" baseline="30000" dirty="0">
                  <a:latin typeface="Helvetica" panose="020B0604020202020204" pitchFamily="34" charset="0"/>
                  <a:cs typeface="Helvetica" panose="020B0604020202020204" pitchFamily="34" charset="0"/>
                </a:rPr>
                <a:t>5</a:t>
              </a:r>
              <a:r>
                <a:rPr lang="el-GR" sz="3600" dirty="0">
                  <a:latin typeface="Helvetica" panose="020B0604020202020204" pitchFamily="34" charset="0"/>
                  <a:cs typeface="Helvetica" panose="020B0604020202020204" pitchFamily="34" charset="0"/>
                </a:rPr>
                <a:t>,</a:t>
              </a:r>
              <a:r>
                <a:rPr lang="en-US" sz="3600" dirty="0">
                  <a:latin typeface="Helvetica" panose="020B0604020202020204" pitchFamily="34" charset="0"/>
                  <a:cs typeface="Helvetica" panose="020B0604020202020204" pitchFamily="34" charset="0"/>
                </a:rPr>
                <a:t> </a:t>
              </a:r>
              <a:r>
                <a:rPr lang="el-GR" sz="3600" dirty="0">
                  <a:latin typeface="Helvetica" panose="020B0604020202020204" pitchFamily="34" charset="0"/>
                  <a:cs typeface="Helvetica" panose="020B0604020202020204" pitchFamily="34" charset="0"/>
                </a:rPr>
                <a:t>Χρήστος Στεφάνου</a:t>
              </a:r>
              <a:r>
                <a:rPr lang="el-GR" sz="3600" baseline="30000" dirty="0">
                  <a:latin typeface="Helvetica" panose="020B0604020202020204" pitchFamily="34" charset="0"/>
                  <a:cs typeface="Helvetica" panose="020B0604020202020204" pitchFamily="34" charset="0"/>
                </a:rPr>
                <a:t>6</a:t>
              </a:r>
              <a:r>
                <a:rPr lang="el-GR" sz="3600" dirty="0">
                  <a:latin typeface="Helvetica" panose="020B0604020202020204" pitchFamily="34" charset="0"/>
                  <a:cs typeface="Helvetica" panose="020B0604020202020204" pitchFamily="34" charset="0"/>
                </a:rPr>
                <a:t>, Πέτρος Χαραλαμπούδης</a:t>
              </a:r>
              <a:r>
                <a:rPr lang="el-GR" sz="3600" baseline="30000" dirty="0">
                  <a:latin typeface="Helvetica" panose="020B0604020202020204" pitchFamily="34" charset="0"/>
                  <a:cs typeface="Helvetica" panose="020B0604020202020204" pitchFamily="34" charset="0"/>
                </a:rPr>
                <a:t>7</a:t>
              </a:r>
              <a:r>
                <a:rPr lang="el-GR" sz="3600" dirty="0">
                  <a:latin typeface="Helvetica" panose="020B0604020202020204" pitchFamily="34" charset="0"/>
                  <a:cs typeface="Helvetica" panose="020B0604020202020204" pitchFamily="34" charset="0"/>
                </a:rPr>
                <a:t>, Βασίλειος Καλλές</a:t>
              </a:r>
              <a:r>
                <a:rPr lang="el-GR" sz="3600" baseline="30000" dirty="0">
                  <a:latin typeface="Helvetica" panose="020B0604020202020204" pitchFamily="34" charset="0"/>
                  <a:cs typeface="Helvetica" panose="020B0604020202020204" pitchFamily="34" charset="0"/>
                </a:rPr>
                <a:t>8</a:t>
              </a:r>
              <a:r>
                <a:rPr lang="el-GR" sz="3600" dirty="0">
                  <a:latin typeface="Helvetica" panose="020B0604020202020204" pitchFamily="34" charset="0"/>
                  <a:cs typeface="Helvetica" panose="020B0604020202020204" pitchFamily="34" charset="0"/>
                </a:rPr>
                <a:t>, Σταύρος Χατζόπουλος</a:t>
              </a:r>
              <a:r>
                <a:rPr lang="el-GR" sz="3600" baseline="30000" dirty="0">
                  <a:latin typeface="Helvetica" panose="020B0604020202020204" pitchFamily="34" charset="0"/>
                  <a:cs typeface="Helvetica" panose="020B0604020202020204" pitchFamily="34" charset="0"/>
                </a:rPr>
                <a:t>9</a:t>
              </a:r>
              <a:r>
                <a:rPr lang="el-GR" sz="3600" dirty="0">
                  <a:latin typeface="Helvetica" panose="020B0604020202020204" pitchFamily="34" charset="0"/>
                  <a:cs typeface="Helvetica" panose="020B0604020202020204" pitchFamily="34" charset="0"/>
                </a:rPr>
                <a:t>,</a:t>
              </a:r>
              <a:r>
                <a:rPr lang="en-US" sz="3600" dirty="0">
                  <a:latin typeface="Helvetica" panose="020B0604020202020204" pitchFamily="34" charset="0"/>
                  <a:cs typeface="Helvetica" panose="020B0604020202020204" pitchFamily="34" charset="0"/>
                </a:rPr>
                <a:t> </a:t>
              </a:r>
              <a:r>
                <a:rPr lang="el-GR" sz="3600" dirty="0">
                  <a:latin typeface="Helvetica" panose="020B0604020202020204" pitchFamily="34" charset="0"/>
                  <a:cs typeface="Helvetica" panose="020B0604020202020204" pitchFamily="34" charset="0"/>
                </a:rPr>
                <a:t>Γεώργιος Μπούτσικος</a:t>
              </a:r>
              <a:r>
                <a:rPr lang="el-GR" sz="3600" baseline="30000" dirty="0">
                  <a:latin typeface="Helvetica" panose="020B0604020202020204" pitchFamily="34" charset="0"/>
                  <a:cs typeface="Helvetica" panose="020B0604020202020204" pitchFamily="34" charset="0"/>
                </a:rPr>
                <a:t>10</a:t>
              </a:r>
              <a:r>
                <a:rPr lang="el-GR" sz="3600" dirty="0">
                  <a:latin typeface="Helvetica" panose="020B0604020202020204" pitchFamily="34" charset="0"/>
                  <a:cs typeface="Helvetica" panose="020B0604020202020204" pitchFamily="34" charset="0"/>
                </a:rPr>
                <a:t>, Ιωάννης Φλέσσας</a:t>
              </a:r>
              <a:r>
                <a:rPr lang="el-GR" sz="3600" baseline="30000" dirty="0">
                  <a:latin typeface="Helvetica" panose="020B0604020202020204" pitchFamily="34" charset="0"/>
                  <a:cs typeface="Helvetica" panose="020B0604020202020204" pitchFamily="34" charset="0"/>
                </a:rPr>
                <a:t>11</a:t>
              </a:r>
              <a:r>
                <a:rPr lang="el-GR" sz="3600" dirty="0">
                  <a:latin typeface="Helvetica" panose="020B0604020202020204" pitchFamily="34" charset="0"/>
                  <a:cs typeface="Helvetica" panose="020B0604020202020204" pitchFamily="34" charset="0"/>
                </a:rPr>
                <a:t>, Πρόδρομος Καναβίδης</a:t>
              </a:r>
              <a:r>
                <a:rPr lang="el-GR" sz="3600" baseline="30000" dirty="0">
                  <a:latin typeface="Helvetica" panose="020B0604020202020204" pitchFamily="34" charset="0"/>
                  <a:cs typeface="Helvetica" panose="020B0604020202020204" pitchFamily="34" charset="0"/>
                </a:rPr>
                <a:t>12</a:t>
              </a:r>
              <a:r>
                <a:rPr lang="el-GR" sz="3600" dirty="0">
                  <a:latin typeface="Helvetica" panose="020B0604020202020204" pitchFamily="34" charset="0"/>
                  <a:cs typeface="Helvetica" panose="020B0604020202020204" pitchFamily="34" charset="0"/>
                </a:rPr>
                <a:t> , </a:t>
              </a:r>
              <a:r>
                <a:rPr lang="el-GR" sz="3600" dirty="0" err="1">
                  <a:latin typeface="Helvetica" panose="020B0604020202020204" pitchFamily="34" charset="0"/>
                  <a:cs typeface="Helvetica" panose="020B0604020202020204" pitchFamily="34" charset="0"/>
                </a:rPr>
                <a:t>Τζωρτζίνα</a:t>
              </a:r>
              <a:r>
                <a:rPr lang="el-GR" sz="3600" dirty="0">
                  <a:latin typeface="Helvetica" panose="020B0604020202020204" pitchFamily="34" charset="0"/>
                  <a:cs typeface="Helvetica" panose="020B0604020202020204" pitchFamily="34" charset="0"/>
                </a:rPr>
                <a:t> Ζάχου</a:t>
              </a:r>
              <a:r>
                <a:rPr lang="el-GR" sz="3600" baseline="30000" dirty="0">
                  <a:latin typeface="Helvetica" panose="020B0604020202020204" pitchFamily="34" charset="0"/>
                  <a:cs typeface="Helvetica" panose="020B0604020202020204" pitchFamily="34" charset="0"/>
                </a:rPr>
                <a:t>13</a:t>
              </a:r>
              <a:r>
                <a:rPr lang="el-GR" sz="3600" dirty="0">
                  <a:latin typeface="Helvetica" panose="020B0604020202020204" pitchFamily="34" charset="0"/>
                  <a:cs typeface="Helvetica" panose="020B0604020202020204" pitchFamily="34" charset="0"/>
                </a:rPr>
                <a:t>,</a:t>
              </a:r>
              <a:r>
                <a:rPr lang="en-US" sz="3600" dirty="0">
                  <a:latin typeface="Helvetica" panose="020B0604020202020204" pitchFamily="34" charset="0"/>
                  <a:cs typeface="Helvetica" panose="020B0604020202020204" pitchFamily="34" charset="0"/>
                </a:rPr>
                <a:t> </a:t>
              </a:r>
              <a:r>
                <a:rPr lang="el-GR" sz="3600" dirty="0">
                  <a:latin typeface="Helvetica" panose="020B0604020202020204" pitchFamily="34" charset="0"/>
                  <a:cs typeface="Helvetica" panose="020B0604020202020204" pitchFamily="34" charset="0"/>
                </a:rPr>
                <a:t>Γρηγόρης Ξεπαπαδάκης</a:t>
              </a:r>
              <a:r>
                <a:rPr lang="el-GR" sz="3600" baseline="30000" dirty="0">
                  <a:latin typeface="Helvetica" panose="020B0604020202020204" pitchFamily="34" charset="0"/>
                  <a:cs typeface="Helvetica" panose="020B0604020202020204" pitchFamily="34" charset="0"/>
                </a:rPr>
                <a:t>14</a:t>
              </a:r>
              <a:endParaRPr lang="en-US" sz="3600" baseline="30000" dirty="0">
                <a:latin typeface="Helvetica" panose="020B0604020202020204" pitchFamily="34" charset="0"/>
                <a:cs typeface="Helvetica" panose="020B0604020202020204" pitchFamily="34" charset="0"/>
              </a:endParaRPr>
            </a:p>
            <a:p>
              <a:pPr marL="7170738" algn="just"/>
              <a:endParaRPr lang="en-US" sz="1600" dirty="0">
                <a:latin typeface="Helvetica" panose="020B0604020202020204" pitchFamily="34" charset="0"/>
                <a:cs typeface="Helvetica" panose="020B0604020202020204" pitchFamily="34" charset="0"/>
              </a:endParaRPr>
            </a:p>
            <a:p>
              <a:pPr marL="7170738" algn="just"/>
              <a:r>
                <a:rPr lang="el-GR" sz="3200" i="1" dirty="0">
                  <a:latin typeface="Helvetica" panose="020B0604020202020204" pitchFamily="34" charset="0"/>
                  <a:cs typeface="Helvetica" panose="020B0604020202020204" pitchFamily="34" charset="0"/>
                </a:rPr>
                <a:t>1. Καθηγητής Χειρουργικής &amp; Χειρουργικής Μαστού, ΕΚΠΑ</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2. Εντεταλμένος Διδάσκων Πανεπιστημίου Θεσσαλίας</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3. Συντονιστής Διευθυντής Χειρουργικής, Γ.Ν.Μ. «Έλενα Βενιζέλου»</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4. Διευθύντρια Τμήματος Μαστού, Γ.Ν. Τρικάλων</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5. Επιστημονικά Υπεύθυνη Β’ Κλινικής Μαστού, ΙΑΣΩ Μαιευτική-Γυναικολογική Κλινική</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6. Επιμελητής Β’, Β’ Κλινική Μαστού, ΙΑΣΩ Μαιευτική-Γυναικολογική Κλινική</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7. Διευθυντής Μονάδας Μαστού, «</a:t>
              </a:r>
              <a:r>
                <a:rPr lang="el-GR" sz="3200" i="1" dirty="0" err="1">
                  <a:latin typeface="Helvetica" panose="020B0604020202020204" pitchFamily="34" charset="0"/>
                  <a:cs typeface="Helvetica" panose="020B0604020202020204" pitchFamily="34" charset="0"/>
                </a:rPr>
                <a:t>Πρόληψις</a:t>
              </a:r>
              <a:r>
                <a:rPr lang="el-GR" sz="3200" i="1" dirty="0">
                  <a:latin typeface="Helvetica" panose="020B0604020202020204" pitchFamily="34" charset="0"/>
                  <a:cs typeface="Helvetica" panose="020B0604020202020204" pitchFamily="34" charset="0"/>
                </a:rPr>
                <a:t>»</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8. Γενικός Χειρουργός </a:t>
              </a:r>
              <a:r>
                <a:rPr lang="en-US" sz="3200" i="1" dirty="0">
                  <a:latin typeface="Helvetica" panose="020B0604020202020204" pitchFamily="34" charset="0"/>
                  <a:cs typeface="Helvetica" panose="020B0604020202020204" pitchFamily="34" charset="0"/>
                </a:rPr>
                <a:t>&amp;</a:t>
              </a:r>
              <a:r>
                <a:rPr lang="el-GR" sz="3200" i="1" dirty="0">
                  <a:latin typeface="Helvetica" panose="020B0604020202020204" pitchFamily="34" charset="0"/>
                  <a:cs typeface="Helvetica" panose="020B0604020202020204" pitchFamily="34" charset="0"/>
                </a:rPr>
                <a:t> Χειρουργός Μαστού, Ναυτικό Νοσοκομείο Αθηνών &amp; Κλινική</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Μαστού, </a:t>
              </a:r>
              <a:r>
                <a:rPr lang="el-GR" sz="3200" i="1" dirty="0" err="1">
                  <a:latin typeface="Helvetica" panose="020B0604020202020204" pitchFamily="34" charset="0"/>
                  <a:cs typeface="Helvetica" panose="020B0604020202020204" pitchFamily="34" charset="0"/>
                </a:rPr>
                <a:t>Mediterraneo</a:t>
              </a:r>
              <a:r>
                <a:rPr lang="el-GR" sz="3200" i="1" dirty="0">
                  <a:latin typeface="Helvetica" panose="020B0604020202020204" pitchFamily="34" charset="0"/>
                  <a:cs typeface="Helvetica" panose="020B0604020202020204" pitchFamily="34" charset="0"/>
                </a:rPr>
                <a:t> </a:t>
              </a:r>
              <a:r>
                <a:rPr lang="el-GR" sz="3200" i="1" dirty="0" err="1">
                  <a:latin typeface="Helvetica" panose="020B0604020202020204" pitchFamily="34" charset="0"/>
                  <a:cs typeface="Helvetica" panose="020B0604020202020204" pitchFamily="34" charset="0"/>
                </a:rPr>
                <a:t>Hospital</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9. Χειρουργός Μαστού, Ιατρείο Μαστού, </a:t>
              </a:r>
              <a:r>
                <a:rPr lang="el-GR" sz="3200" i="1" dirty="0" err="1">
                  <a:latin typeface="Helvetica" panose="020B0604020202020204" pitchFamily="34" charset="0"/>
                  <a:cs typeface="Helvetica" panose="020B0604020202020204" pitchFamily="34" charset="0"/>
                </a:rPr>
                <a:t>Βιοκλινική</a:t>
              </a:r>
              <a:r>
                <a:rPr lang="el-GR" sz="3200" i="1" dirty="0">
                  <a:latin typeface="Helvetica" panose="020B0604020202020204" pitchFamily="34" charset="0"/>
                  <a:cs typeface="Helvetica" panose="020B0604020202020204" pitchFamily="34" charset="0"/>
                </a:rPr>
                <a:t> Θεσσαλονίκης</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10. Διευθυντής Τμήματος Χειρουργικής Μαστού, ΙΑΣΩ Θεσσαλίας</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11. Διευθυντής Γ’ Χειρουργικής Κλινικής Μαστού, Ερρίκος Ντυνάν </a:t>
              </a:r>
              <a:r>
                <a:rPr lang="el-GR" sz="3200" i="1" dirty="0" err="1">
                  <a:latin typeface="Helvetica" panose="020B0604020202020204" pitchFamily="34" charset="0"/>
                  <a:cs typeface="Helvetica" panose="020B0604020202020204" pitchFamily="34" charset="0"/>
                </a:rPr>
                <a:t>Hospital</a:t>
              </a:r>
              <a:r>
                <a:rPr lang="el-GR" sz="3200" i="1" dirty="0">
                  <a:latin typeface="Helvetica" panose="020B0604020202020204" pitchFamily="34" charset="0"/>
                  <a:cs typeface="Helvetica" panose="020B0604020202020204" pitchFamily="34" charset="0"/>
                </a:rPr>
                <a:t> </a:t>
              </a:r>
              <a:r>
                <a:rPr lang="el-GR" sz="3200" i="1" dirty="0" err="1">
                  <a:latin typeface="Helvetica" panose="020B0604020202020204" pitchFamily="34" charset="0"/>
                  <a:cs typeface="Helvetica" panose="020B0604020202020204" pitchFamily="34" charset="0"/>
                </a:rPr>
                <a:t>Center</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12. Διδακτορικός Φοιτητής, Α’ Χειρουργική Κλινική ΕΚΠΑ</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13. Μεταπτυχιακή Φοιτήτρια Ιατρικής Σχολής ΕΚΠΑ</a:t>
              </a:r>
              <a:r>
                <a:rPr lang="en-US" sz="3200" i="1" dirty="0">
                  <a:latin typeface="Helvetica" panose="020B0604020202020204" pitchFamily="34" charset="0"/>
                  <a:cs typeface="Helvetica" panose="020B0604020202020204" pitchFamily="34" charset="0"/>
                </a:rPr>
                <a:t>, </a:t>
              </a:r>
              <a:r>
                <a:rPr lang="el-GR" sz="3200" i="1" dirty="0">
                  <a:latin typeface="Helvetica" panose="020B0604020202020204" pitchFamily="34" charset="0"/>
                  <a:cs typeface="Helvetica" panose="020B0604020202020204" pitchFamily="34" charset="0"/>
                </a:rPr>
                <a:t>14. Διευθυντής Β’ Κλινικής Μαστού, ΙΑΣΩ Μαιευτική-Γυναικολογική Κλινική</a:t>
              </a:r>
              <a:endParaRPr lang="en-US" sz="3200" dirty="0">
                <a:latin typeface="Helvetica" panose="020B0604020202020204" pitchFamily="34" charset="0"/>
                <a:cs typeface="Helvetica" panose="020B0604020202020204" pitchFamily="34" charset="0"/>
              </a:endParaRPr>
            </a:p>
          </p:txBody>
        </p:sp>
        <p:pic>
          <p:nvPicPr>
            <p:cNvPr id="14" name="Picture 13" descr="A logo with a person in a purple background&#10;&#10;AI-generated content may be incorrect.">
              <a:extLst>
                <a:ext uri="{FF2B5EF4-FFF2-40B4-BE49-F238E27FC236}">
                  <a16:creationId xmlns:a16="http://schemas.microsoft.com/office/drawing/2014/main" id="{1C77538F-B1E7-A5A4-D9C2-637EAFEBD1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0948" y="1181265"/>
              <a:ext cx="6336000" cy="6336000"/>
            </a:xfrm>
            <a:prstGeom prst="rect">
              <a:avLst/>
            </a:prstGeom>
            <a:ln>
              <a:noFill/>
            </a:ln>
            <a:effectLst>
              <a:outerShdw blurRad="292100" dist="139700" dir="2700000" algn="tl" rotWithShape="0">
                <a:srgbClr val="333333">
                  <a:alpha val="65000"/>
                </a:srgbClr>
              </a:outerShdw>
            </a:effectLst>
          </p:spPr>
        </p:pic>
      </p:grpSp>
      <p:grpSp>
        <p:nvGrpSpPr>
          <p:cNvPr id="2" name="Group 1">
            <a:extLst>
              <a:ext uri="{FF2B5EF4-FFF2-40B4-BE49-F238E27FC236}">
                <a16:creationId xmlns:a16="http://schemas.microsoft.com/office/drawing/2014/main" id="{9DE1C9BC-FC17-5E93-B309-4753FF683462}"/>
              </a:ext>
            </a:extLst>
          </p:cNvPr>
          <p:cNvGrpSpPr/>
          <p:nvPr/>
        </p:nvGrpSpPr>
        <p:grpSpPr>
          <a:xfrm>
            <a:off x="1090050" y="14463771"/>
            <a:ext cx="14335005" cy="13549116"/>
            <a:chOff x="18735795" y="14812112"/>
            <a:chExt cx="14335005" cy="13549116"/>
          </a:xfrm>
        </p:grpSpPr>
        <p:sp>
          <p:nvSpPr>
            <p:cNvPr id="10" name="TextBox 9">
              <a:extLst>
                <a:ext uri="{FF2B5EF4-FFF2-40B4-BE49-F238E27FC236}">
                  <a16:creationId xmlns:a16="http://schemas.microsoft.com/office/drawing/2014/main" id="{13D1C602-548B-1805-0E9F-78BE203AFB9B}"/>
                </a:ext>
              </a:extLst>
            </p:cNvPr>
            <p:cNvSpPr txBox="1"/>
            <p:nvPr/>
          </p:nvSpPr>
          <p:spPr>
            <a:xfrm>
              <a:off x="18735795" y="14812112"/>
              <a:ext cx="14326983" cy="7270075"/>
            </a:xfrm>
            <a:prstGeom prst="roundRect">
              <a:avLst/>
            </a:prstGeom>
            <a:noFill/>
            <a:ln w="57150">
              <a:solidFill>
                <a:srgbClr val="7030A0"/>
              </a:solidFill>
            </a:ln>
          </p:spPr>
          <p:txBody>
            <a:bodyPr wrap="square" rtlCol="0">
              <a:spAutoFit/>
            </a:bodyPr>
            <a:lstStyle/>
            <a:p>
              <a:pPr>
                <a:spcAft>
                  <a:spcPts val="600"/>
                </a:spcAft>
              </a:pPr>
              <a:r>
                <a:rPr lang="el-GR" sz="3600" b="1" dirty="0">
                  <a:solidFill>
                    <a:srgbClr val="7030A0"/>
                  </a:solidFill>
                  <a:latin typeface="Helvetica" panose="020B0604020202020204" pitchFamily="34" charset="0"/>
                  <a:cs typeface="Helvetica" panose="020B0604020202020204" pitchFamily="34" charset="0"/>
                </a:rPr>
                <a:t>Σχεδιασμός μελέτης</a:t>
              </a:r>
              <a:endParaRPr lang="en-US" sz="3600" b="1" dirty="0">
                <a:solidFill>
                  <a:srgbClr val="7030A0"/>
                </a:solidFill>
                <a:latin typeface="Helvetica" panose="020B0604020202020204" pitchFamily="34" charset="0"/>
                <a:cs typeface="Helvetica" panose="020B0604020202020204" pitchFamily="34" charset="0"/>
              </a:endParaRPr>
            </a:p>
            <a:p>
              <a:pPr>
                <a:spcAft>
                  <a:spcPts val="1200"/>
                </a:spcAft>
              </a:pPr>
              <a:r>
                <a:rPr lang="el-GR" sz="3600" dirty="0">
                  <a:latin typeface="Helvetica" panose="020B0604020202020204" pitchFamily="34" charset="0"/>
                  <a:cs typeface="Helvetica" panose="020B0604020202020204" pitchFamily="34" charset="0"/>
                </a:rPr>
                <a:t>Προοπτικό, πολυκεντρικό, μη παρεμβατικό μητρώο καταγραφής (</a:t>
              </a:r>
              <a:r>
                <a:rPr lang="en-US" sz="3600" dirty="0">
                  <a:latin typeface="Helvetica" panose="020B0604020202020204" pitchFamily="34" charset="0"/>
                  <a:cs typeface="Helvetica" panose="020B0604020202020204" pitchFamily="34" charset="0"/>
                </a:rPr>
                <a:t>investigator-initiated study)</a:t>
              </a:r>
              <a:endParaRPr lang="el-GR" sz="3600" dirty="0">
                <a:latin typeface="Helvetica" panose="020B0604020202020204" pitchFamily="34" charset="0"/>
                <a:cs typeface="Helvetica" panose="020B0604020202020204" pitchFamily="34" charset="0"/>
              </a:endParaRPr>
            </a:p>
            <a:p>
              <a:pPr>
                <a:spcAft>
                  <a:spcPts val="1200"/>
                </a:spcAft>
              </a:pPr>
              <a:endParaRPr lang="en-US" sz="1600" dirty="0">
                <a:latin typeface="Helvetica" panose="020B0604020202020204" pitchFamily="34" charset="0"/>
                <a:cs typeface="Helvetica" panose="020B0604020202020204" pitchFamily="34" charset="0"/>
              </a:endParaRPr>
            </a:p>
            <a:p>
              <a:pPr>
                <a:spcAft>
                  <a:spcPts val="1200"/>
                </a:spcAft>
              </a:pPr>
              <a:r>
                <a:rPr lang="el-GR" sz="3600" b="1" dirty="0">
                  <a:solidFill>
                    <a:srgbClr val="7030A0"/>
                  </a:solidFill>
                  <a:latin typeface="Helvetica" panose="020B0604020202020204" pitchFamily="34" charset="0"/>
                  <a:cs typeface="Helvetica" panose="020B0604020202020204" pitchFamily="34" charset="0"/>
                </a:rPr>
                <a:t>Περίοδος ένταξης: </a:t>
              </a:r>
              <a:r>
                <a:rPr lang="el-GR" sz="3600" dirty="0">
                  <a:latin typeface="Helvetica" panose="020B0604020202020204" pitchFamily="34" charset="0"/>
                  <a:cs typeface="Helvetica" panose="020B0604020202020204" pitchFamily="34" charset="0"/>
                </a:rPr>
                <a:t>Q2 2025 - Q4 2027</a:t>
              </a:r>
            </a:p>
            <a:p>
              <a:pPr>
                <a:spcAft>
                  <a:spcPts val="1200"/>
                </a:spcAft>
              </a:pPr>
              <a:endParaRPr lang="el-GR" sz="1600" dirty="0">
                <a:latin typeface="Helvetica" panose="020B0604020202020204" pitchFamily="34" charset="0"/>
                <a:cs typeface="Helvetica" panose="020B0604020202020204" pitchFamily="34" charset="0"/>
              </a:endParaRPr>
            </a:p>
            <a:p>
              <a:pPr>
                <a:spcAft>
                  <a:spcPts val="1200"/>
                </a:spcAft>
              </a:pPr>
              <a:r>
                <a:rPr lang="en-US" sz="3600" b="1" dirty="0">
                  <a:solidFill>
                    <a:srgbClr val="7030A0"/>
                  </a:solidFill>
                  <a:latin typeface="Helvetica" panose="020B0604020202020204" pitchFamily="34" charset="0"/>
                  <a:cs typeface="Helvetica" panose="020B0604020202020204" pitchFamily="34" charset="0"/>
                </a:rPr>
                <a:t>FPFV:</a:t>
              </a:r>
              <a:r>
                <a:rPr lang="en-US" sz="3600" dirty="0">
                  <a:latin typeface="Helvetica" panose="020B0604020202020204" pitchFamily="34" charset="0"/>
                  <a:cs typeface="Helvetica" panose="020B0604020202020204" pitchFamily="34" charset="0"/>
                </a:rPr>
                <a:t> 01 </a:t>
              </a:r>
              <a:r>
                <a:rPr lang="el-GR" sz="3600" dirty="0">
                  <a:latin typeface="Helvetica" panose="020B0604020202020204" pitchFamily="34" charset="0"/>
                  <a:cs typeface="Helvetica" panose="020B0604020202020204" pitchFamily="34" charset="0"/>
                </a:rPr>
                <a:t>Απριλίου 2025</a:t>
              </a:r>
            </a:p>
            <a:p>
              <a:pPr>
                <a:spcAft>
                  <a:spcPts val="1200"/>
                </a:spcAft>
              </a:pPr>
              <a:endParaRPr lang="el-GR" sz="1600" dirty="0">
                <a:latin typeface="Helvetica" panose="020B0604020202020204" pitchFamily="34" charset="0"/>
                <a:cs typeface="Helvetica" panose="020B0604020202020204" pitchFamily="34" charset="0"/>
              </a:endParaRPr>
            </a:p>
            <a:p>
              <a:pPr>
                <a:spcAft>
                  <a:spcPts val="1200"/>
                </a:spcAft>
              </a:pPr>
              <a:r>
                <a:rPr lang="el-GR" sz="3600" b="1" dirty="0">
                  <a:solidFill>
                    <a:srgbClr val="7030A0"/>
                  </a:solidFill>
                  <a:latin typeface="Helvetica" panose="020B0604020202020204" pitchFamily="34" charset="0"/>
                  <a:cs typeface="Helvetica" panose="020B0604020202020204" pitchFamily="34" charset="0"/>
                </a:rPr>
                <a:t>Τρέχουσα κατάσταση </a:t>
              </a:r>
              <a:r>
                <a:rPr lang="el-GR" sz="3600" i="1" dirty="0">
                  <a:latin typeface="Helvetica" panose="020B0604020202020204" pitchFamily="34" charset="0"/>
                  <a:cs typeface="Helvetica" panose="020B0604020202020204" pitchFamily="34" charset="0"/>
                </a:rPr>
                <a:t>(ως 31 Οκτωβρίου 2025)</a:t>
              </a:r>
              <a:endParaRPr lang="el-GR" sz="3600" b="1" dirty="0">
                <a:solidFill>
                  <a:srgbClr val="7030A0"/>
                </a:solidFill>
                <a:latin typeface="Helvetica" panose="020B0604020202020204" pitchFamily="34" charset="0"/>
                <a:cs typeface="Helvetica" panose="020B0604020202020204" pitchFamily="34" charset="0"/>
              </a:endParaRPr>
            </a:p>
            <a:p>
              <a:pPr>
                <a:spcAft>
                  <a:spcPts val="1200"/>
                </a:spcAft>
              </a:pPr>
              <a:r>
                <a:rPr lang="el-GR" sz="3600" dirty="0">
                  <a:latin typeface="Helvetica" panose="020B0604020202020204" pitchFamily="34" charset="0"/>
                  <a:cs typeface="Helvetica" panose="020B0604020202020204" pitchFamily="34" charset="0"/>
                </a:rPr>
                <a:t>10 ενεργά κέντρα</a:t>
              </a:r>
            </a:p>
            <a:p>
              <a:pPr>
                <a:spcAft>
                  <a:spcPts val="1200"/>
                </a:spcAft>
              </a:pPr>
              <a:r>
                <a:rPr lang="el-GR" sz="3600" dirty="0">
                  <a:latin typeface="Helvetica" panose="020B0604020202020204" pitchFamily="34" charset="0"/>
                  <a:cs typeface="Helvetica" panose="020B0604020202020204" pitchFamily="34" charset="0"/>
                </a:rPr>
                <a:t>190 συμμετέχοντες</a:t>
              </a:r>
              <a:endParaRPr lang="en-US" sz="3600" i="1" dirty="0">
                <a:latin typeface="Helvetica" panose="020B0604020202020204" pitchFamily="34" charset="0"/>
                <a:cs typeface="Helvetica" panose="020B0604020202020204" pitchFamily="34" charset="0"/>
              </a:endParaRPr>
            </a:p>
          </p:txBody>
        </p:sp>
        <p:sp>
          <p:nvSpPr>
            <p:cNvPr id="19" name="TextBox 18">
              <a:extLst>
                <a:ext uri="{FF2B5EF4-FFF2-40B4-BE49-F238E27FC236}">
                  <a16:creationId xmlns:a16="http://schemas.microsoft.com/office/drawing/2014/main" id="{A71D6E44-48B1-44E2-971A-877852FEB490}"/>
                </a:ext>
              </a:extLst>
            </p:cNvPr>
            <p:cNvSpPr txBox="1"/>
            <p:nvPr/>
          </p:nvSpPr>
          <p:spPr>
            <a:xfrm>
              <a:off x="18743817" y="22274455"/>
              <a:ext cx="14326983" cy="6086773"/>
            </a:xfrm>
            <a:prstGeom prst="roundRect">
              <a:avLst/>
            </a:prstGeom>
            <a:noFill/>
            <a:ln w="57150">
              <a:solidFill>
                <a:srgbClr val="7030A0"/>
              </a:solidFill>
            </a:ln>
          </p:spPr>
          <p:txBody>
            <a:bodyPr wrap="square" rtlCol="0">
              <a:spAutoFit/>
            </a:bodyPr>
            <a:lstStyle/>
            <a:p>
              <a:pPr algn="ctr">
                <a:spcAft>
                  <a:spcPts val="1200"/>
                </a:spcAft>
              </a:pPr>
              <a:r>
                <a:rPr lang="el-GR" sz="3600" b="1" dirty="0">
                  <a:solidFill>
                    <a:srgbClr val="7030A0"/>
                  </a:solidFill>
                  <a:latin typeface="Helvetica" panose="020B0604020202020204" pitchFamily="34" charset="0"/>
                  <a:cs typeface="Helvetica" panose="020B0604020202020204" pitchFamily="34" charset="0"/>
                </a:rPr>
                <a:t>Κριτήρια Ένταξης &amp; Αποκλεισμού</a:t>
              </a:r>
              <a:endParaRPr lang="el-GR" sz="3600" dirty="0">
                <a:solidFill>
                  <a:srgbClr val="7030A0"/>
                </a:solidFill>
                <a:latin typeface="Helvetica" panose="020B0604020202020204" pitchFamily="34" charset="0"/>
                <a:cs typeface="Helvetica" panose="020B0604020202020204" pitchFamily="34" charset="0"/>
              </a:endParaRP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Ηλικία </a:t>
              </a:r>
              <a:r>
                <a:rPr lang="en-US" sz="3600" dirty="0">
                  <a:latin typeface="Helvetica" panose="020B0604020202020204" pitchFamily="34" charset="0"/>
                  <a:cs typeface="Helvetica" panose="020B0604020202020204" pitchFamily="34" charset="0"/>
                </a:rPr>
                <a:t>≥ 18 </a:t>
              </a:r>
              <a:r>
                <a:rPr lang="en-US" sz="3600" dirty="0" err="1">
                  <a:latin typeface="Helvetica" panose="020B0604020202020204" pitchFamily="34" charset="0"/>
                  <a:cs typeface="Helvetica" panose="020B0604020202020204" pitchFamily="34" charset="0"/>
                </a:rPr>
                <a:t>ετών</a:t>
              </a:r>
              <a:r>
                <a:rPr lang="en-US" sz="3600" dirty="0">
                  <a:latin typeface="Helvetica" panose="020B0604020202020204" pitchFamily="34" charset="0"/>
                  <a:cs typeface="Helvetica" panose="020B0604020202020204" pitchFamily="34" charset="0"/>
                </a:rPr>
                <a:t>.</a:t>
              </a: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Ιστολογική διάγνωση διηθητικού καρκίνου μαστού.</a:t>
              </a:r>
            </a:p>
            <a:p>
              <a:pPr marL="533400" indent="-533400" algn="just">
                <a:spcAft>
                  <a:spcPts val="300"/>
                </a:spcAft>
                <a:buClr>
                  <a:srgbClr val="7030A0"/>
                </a:buClr>
                <a:buFont typeface="Wingdings" panose="05000000000000000000" pitchFamily="2" charset="2"/>
                <a:buChar char="ü"/>
              </a:pPr>
              <a:r>
                <a:rPr lang="en-US" sz="3600" dirty="0">
                  <a:latin typeface="Helvetica" panose="020B0604020202020204" pitchFamily="34" charset="0"/>
                  <a:cs typeface="Helvetica" panose="020B0604020202020204" pitchFamily="34" charset="0"/>
                </a:rPr>
                <a:t>p</a:t>
              </a:r>
              <a:r>
                <a:rPr lang="el-GR" sz="3600" dirty="0">
                  <a:latin typeface="Helvetica" panose="020B0604020202020204" pitchFamily="34" charset="0"/>
                  <a:cs typeface="Helvetica" panose="020B0604020202020204" pitchFamily="34" charset="0"/>
                </a:rPr>
                <a:t>Τ1–Τ3 </a:t>
              </a:r>
              <a:endParaRPr lang="en-US" sz="3600" dirty="0">
                <a:latin typeface="Helvetica" panose="020B0604020202020204" pitchFamily="34" charset="0"/>
                <a:cs typeface="Helvetica" panose="020B0604020202020204" pitchFamily="34" charset="0"/>
              </a:endParaRP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0–3 θετικοί λεμφαδένες</a:t>
              </a: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Ιστολογικά επιβεβαιωμένοι </a:t>
              </a:r>
              <a:r>
                <a:rPr lang="en-US" sz="3600" dirty="0">
                  <a:latin typeface="Helvetica" panose="020B0604020202020204" pitchFamily="34" charset="0"/>
                  <a:cs typeface="Helvetica" panose="020B0604020202020204" pitchFamily="34" charset="0"/>
                </a:rPr>
                <a:t>ER-</a:t>
              </a:r>
              <a:r>
                <a:rPr lang="el-GR" sz="3600" dirty="0">
                  <a:latin typeface="Helvetica" panose="020B0604020202020204" pitchFamily="34" charset="0"/>
                  <a:cs typeface="Helvetica" panose="020B0604020202020204" pitchFamily="34" charset="0"/>
                </a:rPr>
                <a:t>θετικοί και </a:t>
              </a:r>
              <a:r>
                <a:rPr lang="en-US" sz="3600" dirty="0">
                  <a:latin typeface="Helvetica" panose="020B0604020202020204" pitchFamily="34" charset="0"/>
                  <a:cs typeface="Helvetica" panose="020B0604020202020204" pitchFamily="34" charset="0"/>
                </a:rPr>
                <a:t>HER2-</a:t>
              </a:r>
              <a:r>
                <a:rPr lang="el-GR" sz="3600" dirty="0">
                  <a:latin typeface="Helvetica" panose="020B0604020202020204" pitchFamily="34" charset="0"/>
                  <a:cs typeface="Helvetica" panose="020B0604020202020204" pitchFamily="34" charset="0"/>
                </a:rPr>
                <a:t>αρνητικοί όγκοι</a:t>
              </a: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Αρνητικό ιστορικό κακοήθειας την τελευταία 5ετία</a:t>
              </a: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Μη χορήγηση </a:t>
              </a:r>
              <a:r>
                <a:rPr lang="el-GR" sz="3600" dirty="0" err="1">
                  <a:latin typeface="Helvetica" panose="020B0604020202020204" pitchFamily="34" charset="0"/>
                  <a:cs typeface="Helvetica" panose="020B0604020202020204" pitchFamily="34" charset="0"/>
                </a:rPr>
                <a:t>προεγχειρητικής</a:t>
              </a:r>
              <a:r>
                <a:rPr lang="el-GR" sz="3600" dirty="0">
                  <a:latin typeface="Helvetica" panose="020B0604020202020204" pitchFamily="34" charset="0"/>
                  <a:cs typeface="Helvetica" panose="020B0604020202020204" pitchFamily="34" charset="0"/>
                </a:rPr>
                <a:t> χημειοθεραπείας</a:t>
              </a:r>
            </a:p>
            <a:p>
              <a:pPr marL="533400" indent="-533400" algn="just">
                <a:spcAft>
                  <a:spcPts val="300"/>
                </a:spcAft>
                <a:buClr>
                  <a:srgbClr val="7030A0"/>
                </a:buClr>
                <a:buFont typeface="Wingdings" panose="05000000000000000000" pitchFamily="2" charset="2"/>
                <a:buChar char="ü"/>
              </a:pPr>
              <a:r>
                <a:rPr lang="el-GR" sz="3600" dirty="0">
                  <a:latin typeface="Helvetica" panose="020B0604020202020204" pitchFamily="34" charset="0"/>
                  <a:cs typeface="Helvetica" panose="020B0604020202020204" pitchFamily="34" charset="0"/>
                </a:rPr>
                <a:t>Υπογεγραμμένο έντυπο συναίνεσης κατόπιν ενημέρωσης.</a:t>
              </a:r>
              <a:endParaRPr lang="en-US" sz="3600" dirty="0">
                <a:latin typeface="Helvetica" panose="020B0604020202020204" pitchFamily="34" charset="0"/>
                <a:cs typeface="Helvetica" panose="020B0604020202020204" pitchFamily="34" charset="0"/>
              </a:endParaRPr>
            </a:p>
          </p:txBody>
        </p:sp>
      </p:grpSp>
      <p:sp>
        <p:nvSpPr>
          <p:cNvPr id="20" name="TextBox 19">
            <a:extLst>
              <a:ext uri="{FF2B5EF4-FFF2-40B4-BE49-F238E27FC236}">
                <a16:creationId xmlns:a16="http://schemas.microsoft.com/office/drawing/2014/main" id="{3404B985-241E-148E-8841-B554FED1DDD0}"/>
              </a:ext>
            </a:extLst>
          </p:cNvPr>
          <p:cNvSpPr txBox="1"/>
          <p:nvPr/>
        </p:nvSpPr>
        <p:spPr>
          <a:xfrm>
            <a:off x="34073432" y="14476887"/>
            <a:ext cx="16146379" cy="13550400"/>
          </a:xfrm>
          <a:prstGeom prst="roundRect">
            <a:avLst/>
          </a:prstGeom>
          <a:noFill/>
          <a:ln w="57150">
            <a:solidFill>
              <a:srgbClr val="7030A0"/>
            </a:solidFill>
          </a:ln>
        </p:spPr>
        <p:txBody>
          <a:bodyPr wrap="square" rtlCol="0">
            <a:spAutoFit/>
          </a:bodyPr>
          <a:lstStyle/>
          <a:p>
            <a:pPr algn="ctr">
              <a:spcAft>
                <a:spcPts val="1200"/>
              </a:spcAft>
            </a:pPr>
            <a:r>
              <a:rPr lang="el-GR" sz="3600" b="1" dirty="0">
                <a:solidFill>
                  <a:srgbClr val="7030A0"/>
                </a:solidFill>
                <a:latin typeface="Helvetica" panose="020B0604020202020204" pitchFamily="34" charset="0"/>
                <a:cs typeface="Helvetica" panose="020B0604020202020204" pitchFamily="34" charset="0"/>
              </a:rPr>
              <a:t>Πρωτεύοντες Στόχοι</a:t>
            </a:r>
            <a:endParaRPr lang="el-GR" sz="3600" dirty="0">
              <a:solidFill>
                <a:srgbClr val="7030A0"/>
              </a:solidFill>
              <a:latin typeface="Helvetica" panose="020B0604020202020204" pitchFamily="34" charset="0"/>
              <a:cs typeface="Helvetica" panose="020B0604020202020204" pitchFamily="34" charset="0"/>
            </a:endParaRP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Αξιολόγηση των κλινικών εκβάσεων στα 5 και 10 έτη σε ασθενείς με </a:t>
            </a:r>
            <a:r>
              <a:rPr lang="el-GR" sz="3600" dirty="0" err="1">
                <a:latin typeface="Helvetica" panose="020B0604020202020204" pitchFamily="34" charset="0"/>
                <a:cs typeface="Helvetica" panose="020B0604020202020204" pitchFamily="34" charset="0"/>
              </a:rPr>
              <a:t>Luminal</a:t>
            </a:r>
            <a:r>
              <a:rPr lang="el-GR" sz="3600" dirty="0">
                <a:latin typeface="Helvetica" panose="020B0604020202020204" pitchFamily="34" charset="0"/>
                <a:cs typeface="Helvetica" panose="020B0604020202020204" pitchFamily="34" charset="0"/>
              </a:rPr>
              <a:t> καρκίνο μαστού.</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Εκτίμηση των κλινικών εκβάσεων ανά ομάδα κινδύνου όπως αυτή καθορίζεται από τη δοκιμασία </a:t>
            </a:r>
            <a:r>
              <a:rPr lang="el-GR" sz="3600" dirty="0" err="1">
                <a:latin typeface="Helvetica" panose="020B0604020202020204" pitchFamily="34" charset="0"/>
                <a:cs typeface="Helvetica" panose="020B0604020202020204" pitchFamily="34" charset="0"/>
              </a:rPr>
              <a:t>EndoPredict</a:t>
            </a:r>
            <a:r>
              <a:rPr lang="el-GR" sz="3600" dirty="0">
                <a:latin typeface="Helvetica" panose="020B0604020202020204" pitchFamily="34" charset="0"/>
                <a:cs typeface="Helvetica" panose="020B0604020202020204" pitchFamily="34" charset="0"/>
              </a:rPr>
              <a:t>®.</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Διερεύνηση παραγόντων που επηρεάζουν τη λήψη θεραπευτικών αποφάσεων.</a:t>
            </a:r>
          </a:p>
          <a:p>
            <a:pPr marL="571500" indent="-571500">
              <a:buFont typeface="Arial" panose="020B0604020202020204" pitchFamily="34" charset="0"/>
              <a:buChar char="•"/>
            </a:pPr>
            <a:endParaRPr lang="el-GR" sz="1600" dirty="0">
              <a:latin typeface="Helvetica" panose="020B0604020202020204" pitchFamily="34" charset="0"/>
              <a:cs typeface="Helvetica" panose="020B0604020202020204" pitchFamily="34" charset="0"/>
            </a:endParaRPr>
          </a:p>
          <a:p>
            <a:pPr algn="ctr">
              <a:spcAft>
                <a:spcPts val="1200"/>
              </a:spcAft>
            </a:pPr>
            <a:r>
              <a:rPr lang="el-GR" sz="3600" b="1" dirty="0">
                <a:solidFill>
                  <a:srgbClr val="7030A0"/>
                </a:solidFill>
                <a:latin typeface="Helvetica" panose="020B0604020202020204" pitchFamily="34" charset="0"/>
                <a:cs typeface="Helvetica" panose="020B0604020202020204" pitchFamily="34" charset="0"/>
              </a:rPr>
              <a:t>Δευτερεύοντες Στόχοι</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Αξιολόγηση της συμφωνίας μεταξύ του κινδύνου υποτροπής όπως υποδηλώνεται από το αποτέλεσμα της γονιδιακής υπογραφής και των παραδοσιακών </a:t>
            </a:r>
            <a:r>
              <a:rPr lang="el-GR" sz="3600" dirty="0" err="1">
                <a:latin typeface="Helvetica" panose="020B0604020202020204" pitchFamily="34" charset="0"/>
                <a:cs typeface="Helvetica" panose="020B0604020202020204" pitchFamily="34" charset="0"/>
              </a:rPr>
              <a:t>κλινικοπαθολογικών</a:t>
            </a:r>
            <a:r>
              <a:rPr lang="el-GR" sz="3600" dirty="0">
                <a:latin typeface="Helvetica" panose="020B0604020202020204" pitchFamily="34" charset="0"/>
                <a:cs typeface="Helvetica" panose="020B0604020202020204" pitchFamily="34" charset="0"/>
              </a:rPr>
              <a:t> παραμέτρων και διερεύνηση των εκβάσεων στις περιπτώσεις ασυμφωνίας.</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Αξιολόγηση της συμφωνίας μεταξύ της ταξινόμησης κινδύνου βάσει του </a:t>
            </a:r>
            <a:r>
              <a:rPr lang="en-US" sz="3600" dirty="0" err="1">
                <a:latin typeface="Helvetica" panose="020B0604020202020204" pitchFamily="34" charset="0"/>
                <a:cs typeface="Helvetica" panose="020B0604020202020204" pitchFamily="34" charset="0"/>
              </a:rPr>
              <a:t>EPclin</a:t>
            </a:r>
            <a:r>
              <a:rPr lang="el-GR" sz="3600" dirty="0">
                <a:latin typeface="Helvetica" panose="020B0604020202020204" pitchFamily="34" charset="0"/>
                <a:cs typeface="Helvetica" panose="020B0604020202020204" pitchFamily="34" charset="0"/>
              </a:rPr>
              <a:t> και των συστάσεων για χημειοθεραπεία που παράγονται από μηχανές τεχνητής νοημοσύνης (</a:t>
            </a:r>
            <a:r>
              <a:rPr lang="en-US" sz="3600" dirty="0">
                <a:latin typeface="Helvetica" panose="020B0604020202020204" pitchFamily="34" charset="0"/>
                <a:cs typeface="Helvetica" panose="020B0604020202020204" pitchFamily="34" charset="0"/>
              </a:rPr>
              <a:t>AI</a:t>
            </a:r>
            <a:r>
              <a:rPr lang="el-GR" sz="3600" dirty="0">
                <a:latin typeface="Helvetica" panose="020B0604020202020204" pitchFamily="34" charset="0"/>
                <a:cs typeface="Helvetica" panose="020B0604020202020204" pitchFamily="34" charset="0"/>
              </a:rPr>
              <a:t>).</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Εκτίμηση της ακρίβειας του αποτελέσματος των γονιδιακών υπογραφών στο σύνολο αλλά και σε υποομάδες ασθενών.</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Προσδιορισμός ομάδων ασθενών με πολύ χαμηλό κίνδυνο θετικού φρουρού λεμφαδένα.</a:t>
            </a:r>
          </a:p>
          <a:p>
            <a:pPr marL="571500" indent="-571500" algn="just">
              <a:spcAft>
                <a:spcPts val="300"/>
              </a:spcAft>
              <a:buFont typeface="Arial" panose="020B0604020202020204" pitchFamily="34" charset="0"/>
              <a:buChar char="•"/>
            </a:pPr>
            <a:r>
              <a:rPr lang="el-GR" sz="3600" dirty="0">
                <a:latin typeface="Helvetica" panose="020B0604020202020204" pitchFamily="34" charset="0"/>
                <a:cs typeface="Helvetica" panose="020B0604020202020204" pitchFamily="34" charset="0"/>
              </a:rPr>
              <a:t>Αποτύπωση της τρέχουσας κλινικής πρακτικής στη χειρουργική και συστηματική θεραπεία και την ακτινοθεραπεία της μασχάλης.</a:t>
            </a:r>
          </a:p>
        </p:txBody>
      </p:sp>
      <p:grpSp>
        <p:nvGrpSpPr>
          <p:cNvPr id="11" name="Group 10">
            <a:extLst>
              <a:ext uri="{FF2B5EF4-FFF2-40B4-BE49-F238E27FC236}">
                <a16:creationId xmlns:a16="http://schemas.microsoft.com/office/drawing/2014/main" id="{D03E0A93-B704-5357-489A-030A605CEC72}"/>
              </a:ext>
            </a:extLst>
          </p:cNvPr>
          <p:cNvGrpSpPr/>
          <p:nvPr/>
        </p:nvGrpSpPr>
        <p:grpSpPr>
          <a:xfrm>
            <a:off x="16028641" y="15218230"/>
            <a:ext cx="17315427" cy="12024000"/>
            <a:chOff x="16028641" y="14532430"/>
            <a:chExt cx="17315427" cy="12024000"/>
          </a:xfrm>
        </p:grpSpPr>
        <p:sp>
          <p:nvSpPr>
            <p:cNvPr id="6" name="Rectangle: Rounded Corners 5">
              <a:extLst>
                <a:ext uri="{FF2B5EF4-FFF2-40B4-BE49-F238E27FC236}">
                  <a16:creationId xmlns:a16="http://schemas.microsoft.com/office/drawing/2014/main" id="{DE90DED7-E28C-0772-A8C0-168E4DADB20D}"/>
                </a:ext>
              </a:extLst>
            </p:cNvPr>
            <p:cNvSpPr/>
            <p:nvPr/>
          </p:nvSpPr>
          <p:spPr>
            <a:xfrm>
              <a:off x="16028641" y="14532430"/>
              <a:ext cx="17315427" cy="12024000"/>
            </a:xfrm>
            <a:prstGeom prst="roundRect">
              <a:avLst/>
            </a:prstGeom>
            <a:solidFill>
              <a:srgbClr val="7030A0">
                <a:alpha val="74000"/>
              </a:srgbClr>
            </a:solidFill>
            <a:ln>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aph with a line&#10;&#10;AI-generated content may be incorrect.">
              <a:extLst>
                <a:ext uri="{FF2B5EF4-FFF2-40B4-BE49-F238E27FC236}">
                  <a16:creationId xmlns:a16="http://schemas.microsoft.com/office/drawing/2014/main" id="{EBA55EED-5FCC-CD78-FB8E-C9E36A46B3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676328" y="15479752"/>
              <a:ext cx="16150680" cy="10088220"/>
            </a:xfrm>
            <a:prstGeom prst="rect">
              <a:avLst/>
            </a:prstGeom>
          </p:spPr>
        </p:pic>
        <p:sp>
          <p:nvSpPr>
            <p:cNvPr id="9" name="TextBox 8">
              <a:extLst>
                <a:ext uri="{FF2B5EF4-FFF2-40B4-BE49-F238E27FC236}">
                  <a16:creationId xmlns:a16="http://schemas.microsoft.com/office/drawing/2014/main" id="{87F6FA55-7822-4786-C709-BDEF413983E1}"/>
                </a:ext>
              </a:extLst>
            </p:cNvPr>
            <p:cNvSpPr txBox="1"/>
            <p:nvPr/>
          </p:nvSpPr>
          <p:spPr>
            <a:xfrm>
              <a:off x="17079683" y="25733837"/>
              <a:ext cx="15316200" cy="461665"/>
            </a:xfrm>
            <a:prstGeom prst="rect">
              <a:avLst/>
            </a:prstGeom>
            <a:noFill/>
          </p:spPr>
          <p:txBody>
            <a:bodyPr wrap="square" rtlCol="0">
              <a:spAutoFit/>
            </a:bodyPr>
            <a:lstStyle/>
            <a:p>
              <a:r>
                <a:rPr lang="el-GR" sz="2400" dirty="0">
                  <a:latin typeface="Helvetica" panose="020B0604020202020204" pitchFamily="34" charset="0"/>
                  <a:cs typeface="Helvetica" panose="020B0604020202020204" pitchFamily="34" charset="0"/>
                </a:rPr>
                <a:t>Εικόνα 1.</a:t>
              </a:r>
              <a:r>
                <a:rPr lang="en-US" sz="2400" dirty="0">
                  <a:latin typeface="Helvetica" panose="020B0604020202020204" pitchFamily="34" charset="0"/>
                  <a:cs typeface="Helvetica" panose="020B0604020202020204" pitchFamily="34" charset="0"/>
                </a:rPr>
                <a:t> </a:t>
              </a:r>
              <a:r>
                <a:rPr lang="el-GR" sz="2400" dirty="0">
                  <a:latin typeface="Helvetica" panose="020B0604020202020204" pitchFamily="34" charset="0"/>
                  <a:cs typeface="Helvetica" panose="020B0604020202020204" pitchFamily="34" charset="0"/>
                </a:rPr>
                <a:t>Συμμετοχή ασθενών στην </a:t>
              </a:r>
              <a:r>
                <a:rPr lang="en-US" sz="2400" dirty="0">
                  <a:latin typeface="Helvetica" panose="020B0604020202020204" pitchFamily="34" charset="0"/>
                  <a:cs typeface="Helvetica" panose="020B0604020202020204" pitchFamily="34" charset="0"/>
                </a:rPr>
                <a:t>PRELUDE (</a:t>
              </a:r>
              <a:r>
                <a:rPr lang="el-GR" sz="2400" dirty="0">
                  <a:latin typeface="Helvetica" panose="020B0604020202020204" pitchFamily="34" charset="0"/>
                  <a:cs typeface="Helvetica" panose="020B0604020202020204" pitchFamily="34" charset="0"/>
                </a:rPr>
                <a:t>Απρίλιος-Οκτώβριος 2025).</a:t>
              </a:r>
              <a:endParaRPr lang="en-US" sz="2400" dirty="0">
                <a:latin typeface="Helvetica" panose="020B0604020202020204" pitchFamily="34" charset="0"/>
                <a:cs typeface="Helvetica" panose="020B0604020202020204" pitchFamily="34" charset="0"/>
              </a:endParaRPr>
            </a:p>
          </p:txBody>
        </p:sp>
      </p:grpSp>
    </p:spTree>
    <p:extLst>
      <p:ext uri="{BB962C8B-B14F-4D97-AF65-F5344CB8AC3E}">
        <p14:creationId xmlns:p14="http://schemas.microsoft.com/office/powerpoint/2010/main" val="2780369038"/>
      </p:ext>
    </p:extLst>
  </p:cSld>
  <p:clrMapOvr>
    <a:masterClrMapping/>
  </p:clrMapOvr>
</p:sld>
</file>

<file path=ppt/theme/theme1.xml><?xml version="1.0" encoding="utf-8"?>
<a:theme xmlns:a="http://schemas.openxmlformats.org/drawingml/2006/main" name="Θέμα Office 2013 - 2022">
  <a:themeElements>
    <a:clrScheme name="Θέμα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6778</TotalTime>
  <Words>659</Words>
  <Application>Microsoft Office PowerPoint</Application>
  <PresentationFormat>Custom</PresentationFormat>
  <Paragraphs>42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Wingdings</vt:lpstr>
      <vt:lpstr>Θέμα Office 2013 - 2022</vt:lpstr>
      <vt:lpstr>PowerPoint Presentation</vt:lpstr>
    </vt:vector>
  </TitlesOfParts>
  <Company>HOPSCOTCHGROUPE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Jeanne BONNOT</dc:creator>
  <cp:lastModifiedBy>Georgina Zachou</cp:lastModifiedBy>
  <cp:revision>72</cp:revision>
  <dcterms:created xsi:type="dcterms:W3CDTF">2017-10-25T13:31:22Z</dcterms:created>
  <dcterms:modified xsi:type="dcterms:W3CDTF">2025-11-03T18:24:11Z</dcterms:modified>
</cp:coreProperties>
</file>