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Lst>
  <p:sldSz cx="30275213" cy="4280376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08"/>
    <p:restoredTop sz="94617"/>
  </p:normalViewPr>
  <p:slideViewPr>
    <p:cSldViewPr snapToGrid="0">
      <p:cViewPr>
        <p:scale>
          <a:sx n="52" d="100"/>
          <a:sy n="52" d="100"/>
        </p:scale>
        <p:origin x="-696" y="-98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4" Type="http://schemas.openxmlformats.org/officeDocument/2006/relationships/slideMaster" Target="slideMasters/slideMaster1.xml"/><Relationship Id="rId9"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D1DE430-715A-2149-8F14-9370D64CE744}" type="doc">
      <dgm:prSet loTypeId="urn:microsoft.com/office/officeart/2005/8/layout/hProcess11" loCatId="" qsTypeId="urn:microsoft.com/office/officeart/2005/8/quickstyle/simple1" qsCatId="simple" csTypeId="urn:microsoft.com/office/officeart/2005/8/colors/accent1_2" csCatId="accent1" phldr="1"/>
      <dgm:spPr/>
    </dgm:pt>
    <dgm:pt modelId="{A4E96DF3-E81A-8D43-BF1E-3C9D6C9074B8}">
      <dgm:prSet phldrT="[Text]" custT="1"/>
      <dgm:spPr/>
      <dgm:t>
        <a:bodyPr/>
        <a:lstStyle/>
        <a:p>
          <a:r>
            <a:rPr lang="en-GB" sz="3200" dirty="0"/>
            <a:t>31 patients</a:t>
          </a:r>
        </a:p>
      </dgm:t>
    </dgm:pt>
    <dgm:pt modelId="{3BBEA61E-A38A-8D44-910D-5746D9CE7F2A}" type="parTrans" cxnId="{BF1877D7-EE2A-2242-9DCC-F6B3918ECBB7}">
      <dgm:prSet/>
      <dgm:spPr/>
      <dgm:t>
        <a:bodyPr/>
        <a:lstStyle/>
        <a:p>
          <a:endParaRPr lang="en-GB"/>
        </a:p>
      </dgm:t>
    </dgm:pt>
    <dgm:pt modelId="{3AAE6A4F-4EBD-4C41-A329-9280E5D3546A}" type="sibTrans" cxnId="{BF1877D7-EE2A-2242-9DCC-F6B3918ECBB7}">
      <dgm:prSet/>
      <dgm:spPr/>
      <dgm:t>
        <a:bodyPr/>
        <a:lstStyle/>
        <a:p>
          <a:endParaRPr lang="en-GB"/>
        </a:p>
      </dgm:t>
    </dgm:pt>
    <dgm:pt modelId="{C9536288-591C-574B-BD0F-3E7576DF99BA}">
      <dgm:prSet phldrT="[Text]" custT="1"/>
      <dgm:spPr/>
      <dgm:t>
        <a:bodyPr/>
        <a:lstStyle/>
        <a:p>
          <a:r>
            <a:rPr lang="en-GB" sz="3200" dirty="0"/>
            <a:t>21 patients with 1 breast marker +</a:t>
          </a:r>
        </a:p>
        <a:p>
          <a:r>
            <a:rPr lang="en-GB" sz="3200" dirty="0"/>
            <a:t>3 patients with 2 markers</a:t>
          </a:r>
        </a:p>
      </dgm:t>
    </dgm:pt>
    <dgm:pt modelId="{604D2EA0-5B7B-234A-85EB-B854BE59A5D1}" type="parTrans" cxnId="{F4EA4C04-54BC-FD4F-AB45-277BAC3C0A53}">
      <dgm:prSet/>
      <dgm:spPr/>
      <dgm:t>
        <a:bodyPr/>
        <a:lstStyle/>
        <a:p>
          <a:endParaRPr lang="en-GB"/>
        </a:p>
      </dgm:t>
    </dgm:pt>
    <dgm:pt modelId="{F1761A4E-D5E4-0E48-9B61-E4EDB0EF6FCC}" type="sibTrans" cxnId="{F4EA4C04-54BC-FD4F-AB45-277BAC3C0A53}">
      <dgm:prSet/>
      <dgm:spPr/>
      <dgm:t>
        <a:bodyPr/>
        <a:lstStyle/>
        <a:p>
          <a:endParaRPr lang="en-GB"/>
        </a:p>
      </dgm:t>
    </dgm:pt>
    <dgm:pt modelId="{1ABC5BE7-E082-7049-9615-DEBA8AB0763D}">
      <dgm:prSet phldrT="[Text]" custT="1"/>
      <dgm:spPr/>
      <dgm:t>
        <a:bodyPr/>
        <a:lstStyle/>
        <a:p>
          <a:r>
            <a:rPr lang="en-GB" sz="3200" dirty="0"/>
            <a:t>7 patients with 1 lymph node marker</a:t>
          </a:r>
        </a:p>
      </dgm:t>
    </dgm:pt>
    <dgm:pt modelId="{AF9D1576-31ED-154B-9421-B52C07A1A23B}" type="parTrans" cxnId="{D0F2C23E-84B0-9840-959E-90FA412E6E38}">
      <dgm:prSet/>
      <dgm:spPr/>
      <dgm:t>
        <a:bodyPr/>
        <a:lstStyle/>
        <a:p>
          <a:endParaRPr lang="en-GB"/>
        </a:p>
      </dgm:t>
    </dgm:pt>
    <dgm:pt modelId="{43CAA069-3DE9-0649-95F2-6628080C6638}" type="sibTrans" cxnId="{D0F2C23E-84B0-9840-959E-90FA412E6E38}">
      <dgm:prSet/>
      <dgm:spPr/>
      <dgm:t>
        <a:bodyPr/>
        <a:lstStyle/>
        <a:p>
          <a:endParaRPr lang="en-GB"/>
        </a:p>
      </dgm:t>
    </dgm:pt>
    <dgm:pt modelId="{BD7F9BBA-9C28-1D41-B940-D3ADFBD46173}" type="pres">
      <dgm:prSet presAssocID="{8D1DE430-715A-2149-8F14-9370D64CE744}" presName="Name0" presStyleCnt="0">
        <dgm:presLayoutVars>
          <dgm:dir/>
          <dgm:resizeHandles val="exact"/>
        </dgm:presLayoutVars>
      </dgm:prSet>
      <dgm:spPr/>
    </dgm:pt>
    <dgm:pt modelId="{BA381F8D-D39D-C549-AFE7-7EA1ADDAE96E}" type="pres">
      <dgm:prSet presAssocID="{8D1DE430-715A-2149-8F14-9370D64CE744}" presName="arrow" presStyleLbl="bgShp" presStyleIdx="0" presStyleCnt="1" custScaleY="72899"/>
      <dgm:spPr/>
    </dgm:pt>
    <dgm:pt modelId="{744C4878-BA58-DF40-92E7-011146E38D11}" type="pres">
      <dgm:prSet presAssocID="{8D1DE430-715A-2149-8F14-9370D64CE744}" presName="points" presStyleCnt="0"/>
      <dgm:spPr/>
    </dgm:pt>
    <dgm:pt modelId="{3B5CB5EC-480E-CE42-9DDE-05D9E3E5FDFE}" type="pres">
      <dgm:prSet presAssocID="{A4E96DF3-E81A-8D43-BF1E-3C9D6C9074B8}" presName="compositeA" presStyleCnt="0"/>
      <dgm:spPr/>
    </dgm:pt>
    <dgm:pt modelId="{A889C92E-AE0A-E247-A8BA-4C18847D1640}" type="pres">
      <dgm:prSet presAssocID="{A4E96DF3-E81A-8D43-BF1E-3C9D6C9074B8}" presName="textA" presStyleLbl="revTx" presStyleIdx="0" presStyleCnt="3" custLinFactNeighborX="-65" custLinFactNeighborY="3836">
        <dgm:presLayoutVars>
          <dgm:bulletEnabled val="1"/>
        </dgm:presLayoutVars>
      </dgm:prSet>
      <dgm:spPr/>
    </dgm:pt>
    <dgm:pt modelId="{BD579E2A-9860-F541-8694-E31E3258EF23}" type="pres">
      <dgm:prSet presAssocID="{A4E96DF3-E81A-8D43-BF1E-3C9D6C9074B8}" presName="circleA" presStyleLbl="node1" presStyleIdx="0" presStyleCnt="3"/>
      <dgm:spPr/>
    </dgm:pt>
    <dgm:pt modelId="{F5ED1194-555F-8940-AD89-A46DC0F40886}" type="pres">
      <dgm:prSet presAssocID="{A4E96DF3-E81A-8D43-BF1E-3C9D6C9074B8}" presName="spaceA" presStyleCnt="0"/>
      <dgm:spPr/>
    </dgm:pt>
    <dgm:pt modelId="{1F4C60A3-EEF5-0544-85CF-9362CD738ABD}" type="pres">
      <dgm:prSet presAssocID="{3AAE6A4F-4EBD-4C41-A329-9280E5D3546A}" presName="space" presStyleCnt="0"/>
      <dgm:spPr/>
    </dgm:pt>
    <dgm:pt modelId="{09178FF8-9FF2-CE43-8B5B-A31E7BA511B4}" type="pres">
      <dgm:prSet presAssocID="{C9536288-591C-574B-BD0F-3E7576DF99BA}" presName="compositeB" presStyleCnt="0"/>
      <dgm:spPr/>
    </dgm:pt>
    <dgm:pt modelId="{8FE2B44B-E6CC-D246-8EB2-03304141B821}" type="pres">
      <dgm:prSet presAssocID="{C9536288-591C-574B-BD0F-3E7576DF99BA}" presName="textB" presStyleLbl="revTx" presStyleIdx="1" presStyleCnt="3" custLinFactNeighborX="-2070" custLinFactNeighborY="-69880">
        <dgm:presLayoutVars>
          <dgm:bulletEnabled val="1"/>
        </dgm:presLayoutVars>
      </dgm:prSet>
      <dgm:spPr/>
    </dgm:pt>
    <dgm:pt modelId="{7546B8B2-056B-D340-9715-281875B66283}" type="pres">
      <dgm:prSet presAssocID="{C9536288-591C-574B-BD0F-3E7576DF99BA}" presName="circleB" presStyleLbl="node1" presStyleIdx="1" presStyleCnt="3"/>
      <dgm:spPr/>
    </dgm:pt>
    <dgm:pt modelId="{EFEED41B-13BA-E04C-8215-8717F16F5BA7}" type="pres">
      <dgm:prSet presAssocID="{C9536288-591C-574B-BD0F-3E7576DF99BA}" presName="spaceB" presStyleCnt="0"/>
      <dgm:spPr/>
    </dgm:pt>
    <dgm:pt modelId="{A988AFC3-BE99-1D47-AE33-89369EFECA9A}" type="pres">
      <dgm:prSet presAssocID="{F1761A4E-D5E4-0E48-9B61-E4EDB0EF6FCC}" presName="space" presStyleCnt="0"/>
      <dgm:spPr/>
    </dgm:pt>
    <dgm:pt modelId="{08C7212B-A19F-5440-B7F3-8B7733C8B15C}" type="pres">
      <dgm:prSet presAssocID="{1ABC5BE7-E082-7049-9615-DEBA8AB0763D}" presName="compositeA" presStyleCnt="0"/>
      <dgm:spPr/>
    </dgm:pt>
    <dgm:pt modelId="{8FE2EF84-CB69-A043-9B4E-DF655614398D}" type="pres">
      <dgm:prSet presAssocID="{1ABC5BE7-E082-7049-9615-DEBA8AB0763D}" presName="textA" presStyleLbl="revTx" presStyleIdx="2" presStyleCnt="3" custLinFactNeighborX="-414" custLinFactNeighborY="1449">
        <dgm:presLayoutVars>
          <dgm:bulletEnabled val="1"/>
        </dgm:presLayoutVars>
      </dgm:prSet>
      <dgm:spPr/>
    </dgm:pt>
    <dgm:pt modelId="{BCC08309-7D4E-E74D-9270-70F1C18A88D4}" type="pres">
      <dgm:prSet presAssocID="{1ABC5BE7-E082-7049-9615-DEBA8AB0763D}" presName="circleA" presStyleLbl="node1" presStyleIdx="2" presStyleCnt="3"/>
      <dgm:spPr/>
    </dgm:pt>
    <dgm:pt modelId="{633AD9ED-2723-0447-97E1-F36D01808D07}" type="pres">
      <dgm:prSet presAssocID="{1ABC5BE7-E082-7049-9615-DEBA8AB0763D}" presName="spaceA" presStyleCnt="0"/>
      <dgm:spPr/>
    </dgm:pt>
  </dgm:ptLst>
  <dgm:cxnLst>
    <dgm:cxn modelId="{F4EA4C04-54BC-FD4F-AB45-277BAC3C0A53}" srcId="{8D1DE430-715A-2149-8F14-9370D64CE744}" destId="{C9536288-591C-574B-BD0F-3E7576DF99BA}" srcOrd="1" destOrd="0" parTransId="{604D2EA0-5B7B-234A-85EB-B854BE59A5D1}" sibTransId="{F1761A4E-D5E4-0E48-9B61-E4EDB0EF6FCC}"/>
    <dgm:cxn modelId="{19933A26-1EFD-2847-8932-1732448E30E1}" type="presOf" srcId="{C9536288-591C-574B-BD0F-3E7576DF99BA}" destId="{8FE2B44B-E6CC-D246-8EB2-03304141B821}" srcOrd="0" destOrd="0" presId="urn:microsoft.com/office/officeart/2005/8/layout/hProcess11"/>
    <dgm:cxn modelId="{D0F2C23E-84B0-9840-959E-90FA412E6E38}" srcId="{8D1DE430-715A-2149-8F14-9370D64CE744}" destId="{1ABC5BE7-E082-7049-9615-DEBA8AB0763D}" srcOrd="2" destOrd="0" parTransId="{AF9D1576-31ED-154B-9421-B52C07A1A23B}" sibTransId="{43CAA069-3DE9-0649-95F2-6628080C6638}"/>
    <dgm:cxn modelId="{4304FA4C-9550-EF4F-AA21-B6E085AFB431}" type="presOf" srcId="{A4E96DF3-E81A-8D43-BF1E-3C9D6C9074B8}" destId="{A889C92E-AE0A-E247-A8BA-4C18847D1640}" srcOrd="0" destOrd="0" presId="urn:microsoft.com/office/officeart/2005/8/layout/hProcess11"/>
    <dgm:cxn modelId="{31F5E38B-5942-8445-8BD6-47CBFBA4501F}" type="presOf" srcId="{1ABC5BE7-E082-7049-9615-DEBA8AB0763D}" destId="{8FE2EF84-CB69-A043-9B4E-DF655614398D}" srcOrd="0" destOrd="0" presId="urn:microsoft.com/office/officeart/2005/8/layout/hProcess11"/>
    <dgm:cxn modelId="{81558B8C-B7D7-4744-91A5-19BECDF1C9E5}" type="presOf" srcId="{8D1DE430-715A-2149-8F14-9370D64CE744}" destId="{BD7F9BBA-9C28-1D41-B940-D3ADFBD46173}" srcOrd="0" destOrd="0" presId="urn:microsoft.com/office/officeart/2005/8/layout/hProcess11"/>
    <dgm:cxn modelId="{BF1877D7-EE2A-2242-9DCC-F6B3918ECBB7}" srcId="{8D1DE430-715A-2149-8F14-9370D64CE744}" destId="{A4E96DF3-E81A-8D43-BF1E-3C9D6C9074B8}" srcOrd="0" destOrd="0" parTransId="{3BBEA61E-A38A-8D44-910D-5746D9CE7F2A}" sibTransId="{3AAE6A4F-4EBD-4C41-A329-9280E5D3546A}"/>
    <dgm:cxn modelId="{1E4118D9-B0D2-7846-A6B4-12AE08E6AE6F}" type="presParOf" srcId="{BD7F9BBA-9C28-1D41-B940-D3ADFBD46173}" destId="{BA381F8D-D39D-C549-AFE7-7EA1ADDAE96E}" srcOrd="0" destOrd="0" presId="urn:microsoft.com/office/officeart/2005/8/layout/hProcess11"/>
    <dgm:cxn modelId="{EB801D7D-2BD7-694F-A400-35D3BAA24EF2}" type="presParOf" srcId="{BD7F9BBA-9C28-1D41-B940-D3ADFBD46173}" destId="{744C4878-BA58-DF40-92E7-011146E38D11}" srcOrd="1" destOrd="0" presId="urn:microsoft.com/office/officeart/2005/8/layout/hProcess11"/>
    <dgm:cxn modelId="{A8ECBF03-334C-D94E-A8F4-BCCCE83946CF}" type="presParOf" srcId="{744C4878-BA58-DF40-92E7-011146E38D11}" destId="{3B5CB5EC-480E-CE42-9DDE-05D9E3E5FDFE}" srcOrd="0" destOrd="0" presId="urn:microsoft.com/office/officeart/2005/8/layout/hProcess11"/>
    <dgm:cxn modelId="{9A471FF3-2C3E-3044-9EBC-CAA414076190}" type="presParOf" srcId="{3B5CB5EC-480E-CE42-9DDE-05D9E3E5FDFE}" destId="{A889C92E-AE0A-E247-A8BA-4C18847D1640}" srcOrd="0" destOrd="0" presId="urn:microsoft.com/office/officeart/2005/8/layout/hProcess11"/>
    <dgm:cxn modelId="{D7F9A0D9-776D-2C44-8CAD-55E64FE1DE6F}" type="presParOf" srcId="{3B5CB5EC-480E-CE42-9DDE-05D9E3E5FDFE}" destId="{BD579E2A-9860-F541-8694-E31E3258EF23}" srcOrd="1" destOrd="0" presId="urn:microsoft.com/office/officeart/2005/8/layout/hProcess11"/>
    <dgm:cxn modelId="{0075FCB5-0D02-234C-81C4-7CD45D34C7CA}" type="presParOf" srcId="{3B5CB5EC-480E-CE42-9DDE-05D9E3E5FDFE}" destId="{F5ED1194-555F-8940-AD89-A46DC0F40886}" srcOrd="2" destOrd="0" presId="urn:microsoft.com/office/officeart/2005/8/layout/hProcess11"/>
    <dgm:cxn modelId="{AEEA6053-8347-C945-AE28-21B361C9BF9A}" type="presParOf" srcId="{744C4878-BA58-DF40-92E7-011146E38D11}" destId="{1F4C60A3-EEF5-0544-85CF-9362CD738ABD}" srcOrd="1" destOrd="0" presId="urn:microsoft.com/office/officeart/2005/8/layout/hProcess11"/>
    <dgm:cxn modelId="{B628DD01-A952-3B46-A27E-FA557751CAF2}" type="presParOf" srcId="{744C4878-BA58-DF40-92E7-011146E38D11}" destId="{09178FF8-9FF2-CE43-8B5B-A31E7BA511B4}" srcOrd="2" destOrd="0" presId="urn:microsoft.com/office/officeart/2005/8/layout/hProcess11"/>
    <dgm:cxn modelId="{09277167-9692-E747-BEF8-B45295C8A069}" type="presParOf" srcId="{09178FF8-9FF2-CE43-8B5B-A31E7BA511B4}" destId="{8FE2B44B-E6CC-D246-8EB2-03304141B821}" srcOrd="0" destOrd="0" presId="urn:microsoft.com/office/officeart/2005/8/layout/hProcess11"/>
    <dgm:cxn modelId="{F149DA23-AF2C-6A4F-8552-1A54D839AAD0}" type="presParOf" srcId="{09178FF8-9FF2-CE43-8B5B-A31E7BA511B4}" destId="{7546B8B2-056B-D340-9715-281875B66283}" srcOrd="1" destOrd="0" presId="urn:microsoft.com/office/officeart/2005/8/layout/hProcess11"/>
    <dgm:cxn modelId="{6016DF4C-941C-7E44-BB98-C136FF888E53}" type="presParOf" srcId="{09178FF8-9FF2-CE43-8B5B-A31E7BA511B4}" destId="{EFEED41B-13BA-E04C-8215-8717F16F5BA7}" srcOrd="2" destOrd="0" presId="urn:microsoft.com/office/officeart/2005/8/layout/hProcess11"/>
    <dgm:cxn modelId="{BFC7C943-8898-3247-B078-F5B9275FC79E}" type="presParOf" srcId="{744C4878-BA58-DF40-92E7-011146E38D11}" destId="{A988AFC3-BE99-1D47-AE33-89369EFECA9A}" srcOrd="3" destOrd="0" presId="urn:microsoft.com/office/officeart/2005/8/layout/hProcess11"/>
    <dgm:cxn modelId="{F5012195-4980-C340-9F79-050B288D1321}" type="presParOf" srcId="{744C4878-BA58-DF40-92E7-011146E38D11}" destId="{08C7212B-A19F-5440-B7F3-8B7733C8B15C}" srcOrd="4" destOrd="0" presId="urn:microsoft.com/office/officeart/2005/8/layout/hProcess11"/>
    <dgm:cxn modelId="{B07CDE69-6F17-1247-8DFB-87182AFADF6B}" type="presParOf" srcId="{08C7212B-A19F-5440-B7F3-8B7733C8B15C}" destId="{8FE2EF84-CB69-A043-9B4E-DF655614398D}" srcOrd="0" destOrd="0" presId="urn:microsoft.com/office/officeart/2005/8/layout/hProcess11"/>
    <dgm:cxn modelId="{4FCAA95F-1E1B-564B-853F-7F246D7D1B31}" type="presParOf" srcId="{08C7212B-A19F-5440-B7F3-8B7733C8B15C}" destId="{BCC08309-7D4E-E74D-9270-70F1C18A88D4}" srcOrd="1" destOrd="0" presId="urn:microsoft.com/office/officeart/2005/8/layout/hProcess11"/>
    <dgm:cxn modelId="{80331974-6633-044B-915E-3A5482214136}" type="presParOf" srcId="{08C7212B-A19F-5440-B7F3-8B7733C8B15C}" destId="{633AD9ED-2723-0447-97E1-F36D01808D07}" srcOrd="2" destOrd="0" presId="urn:microsoft.com/office/officeart/2005/8/layout/hProcess1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A381F8D-D39D-C549-AFE7-7EA1ADDAE96E}">
      <dsp:nvSpPr>
        <dsp:cNvPr id="0" name=""/>
        <dsp:cNvSpPr/>
      </dsp:nvSpPr>
      <dsp:spPr>
        <a:xfrm>
          <a:off x="0" y="4766018"/>
          <a:ext cx="24557968" cy="3923613"/>
        </a:xfrm>
        <a:prstGeom prst="notched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889C92E-AE0A-E247-A8BA-4C18847D1640}">
      <dsp:nvSpPr>
        <dsp:cNvPr id="0" name=""/>
        <dsp:cNvSpPr/>
      </dsp:nvSpPr>
      <dsp:spPr>
        <a:xfrm>
          <a:off x="6162" y="206463"/>
          <a:ext cx="7122770" cy="53822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7584" tIns="227584" rIns="227584" bIns="227584" numCol="1" spcCol="1270" anchor="b" anchorCtr="0">
          <a:noAutofit/>
        </a:bodyPr>
        <a:lstStyle/>
        <a:p>
          <a:pPr marL="0" lvl="0" indent="0" algn="ctr" defTabSz="1422400">
            <a:lnSpc>
              <a:spcPct val="90000"/>
            </a:lnSpc>
            <a:spcBef>
              <a:spcPct val="0"/>
            </a:spcBef>
            <a:spcAft>
              <a:spcPct val="35000"/>
            </a:spcAft>
            <a:buNone/>
          </a:pPr>
          <a:r>
            <a:rPr lang="en-GB" sz="3200" kern="1200" dirty="0"/>
            <a:t>31 patients</a:t>
          </a:r>
        </a:p>
      </dsp:txBody>
      <dsp:txXfrm>
        <a:off x="6162" y="206463"/>
        <a:ext cx="7122770" cy="5382260"/>
      </dsp:txXfrm>
    </dsp:sp>
    <dsp:sp modelId="{BD579E2A-9860-F541-8694-E31E3258EF23}">
      <dsp:nvSpPr>
        <dsp:cNvPr id="0" name=""/>
        <dsp:cNvSpPr/>
      </dsp:nvSpPr>
      <dsp:spPr>
        <a:xfrm>
          <a:off x="2899394" y="6055042"/>
          <a:ext cx="1345565" cy="1345565"/>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FE2B44B-E6CC-D246-8EB2-03304141B821}">
      <dsp:nvSpPr>
        <dsp:cNvPr id="0" name=""/>
        <dsp:cNvSpPr/>
      </dsp:nvSpPr>
      <dsp:spPr>
        <a:xfrm>
          <a:off x="7342259" y="4312266"/>
          <a:ext cx="7122770" cy="53822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7584" tIns="227584" rIns="227584" bIns="227584" numCol="1" spcCol="1270" anchor="t" anchorCtr="0">
          <a:noAutofit/>
        </a:bodyPr>
        <a:lstStyle/>
        <a:p>
          <a:pPr marL="0" lvl="0" indent="0" algn="ctr" defTabSz="1422400">
            <a:lnSpc>
              <a:spcPct val="90000"/>
            </a:lnSpc>
            <a:spcBef>
              <a:spcPct val="0"/>
            </a:spcBef>
            <a:spcAft>
              <a:spcPct val="35000"/>
            </a:spcAft>
            <a:buNone/>
          </a:pPr>
          <a:r>
            <a:rPr lang="en-GB" sz="3200" kern="1200" dirty="0"/>
            <a:t>21 patients with 1 breast marker +</a:t>
          </a:r>
        </a:p>
        <a:p>
          <a:pPr marL="0" lvl="0" indent="0" algn="ctr" defTabSz="1422400">
            <a:lnSpc>
              <a:spcPct val="90000"/>
            </a:lnSpc>
            <a:spcBef>
              <a:spcPct val="0"/>
            </a:spcBef>
            <a:spcAft>
              <a:spcPct val="35000"/>
            </a:spcAft>
            <a:buNone/>
          </a:pPr>
          <a:r>
            <a:rPr lang="en-GB" sz="3200" kern="1200" dirty="0"/>
            <a:t>3 patients with 2 markers</a:t>
          </a:r>
        </a:p>
      </dsp:txBody>
      <dsp:txXfrm>
        <a:off x="7342259" y="4312266"/>
        <a:ext cx="7122770" cy="5382260"/>
      </dsp:txXfrm>
    </dsp:sp>
    <dsp:sp modelId="{7546B8B2-056B-D340-9715-281875B66283}">
      <dsp:nvSpPr>
        <dsp:cNvPr id="0" name=""/>
        <dsp:cNvSpPr/>
      </dsp:nvSpPr>
      <dsp:spPr>
        <a:xfrm>
          <a:off x="10378303" y="6055042"/>
          <a:ext cx="1345565" cy="1345565"/>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FE2EF84-CB69-A043-9B4E-DF655614398D}">
      <dsp:nvSpPr>
        <dsp:cNvPr id="0" name=""/>
        <dsp:cNvSpPr/>
      </dsp:nvSpPr>
      <dsp:spPr>
        <a:xfrm>
          <a:off x="14939120" y="77988"/>
          <a:ext cx="7122770" cy="53822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7584" tIns="227584" rIns="227584" bIns="227584" numCol="1" spcCol="1270" anchor="b" anchorCtr="0">
          <a:noAutofit/>
        </a:bodyPr>
        <a:lstStyle/>
        <a:p>
          <a:pPr marL="0" lvl="0" indent="0" algn="ctr" defTabSz="1422400">
            <a:lnSpc>
              <a:spcPct val="90000"/>
            </a:lnSpc>
            <a:spcBef>
              <a:spcPct val="0"/>
            </a:spcBef>
            <a:spcAft>
              <a:spcPct val="35000"/>
            </a:spcAft>
            <a:buNone/>
          </a:pPr>
          <a:r>
            <a:rPr lang="en-GB" sz="3200" kern="1200" dirty="0"/>
            <a:t>7 patients with 1 lymph node marker</a:t>
          </a:r>
        </a:p>
      </dsp:txBody>
      <dsp:txXfrm>
        <a:off x="14939120" y="77988"/>
        <a:ext cx="7122770" cy="5382260"/>
      </dsp:txXfrm>
    </dsp:sp>
    <dsp:sp modelId="{BCC08309-7D4E-E74D-9270-70F1C18A88D4}">
      <dsp:nvSpPr>
        <dsp:cNvPr id="0" name=""/>
        <dsp:cNvSpPr/>
      </dsp:nvSpPr>
      <dsp:spPr>
        <a:xfrm>
          <a:off x="17857211" y="6055042"/>
          <a:ext cx="1345565" cy="1345565"/>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270641" y="7005156"/>
            <a:ext cx="25733931" cy="14902051"/>
          </a:xfrm>
        </p:spPr>
        <p:txBody>
          <a:bodyPr anchor="b"/>
          <a:lstStyle>
            <a:lvl1pPr algn="ctr">
              <a:defRPr sz="19865"/>
            </a:lvl1pPr>
          </a:lstStyle>
          <a:p>
            <a:r>
              <a:rPr lang="en-US"/>
              <a:t>Click to edit Master title style</a:t>
            </a:r>
          </a:p>
        </p:txBody>
      </p:sp>
      <p:sp>
        <p:nvSpPr>
          <p:cNvPr id="3" name="Subtitle 2"/>
          <p:cNvSpPr>
            <a:spLocks noGrp="1"/>
          </p:cNvSpPr>
          <p:nvPr>
            <p:ph type="subTitle" idx="1"/>
          </p:nvPr>
        </p:nvSpPr>
        <p:spPr>
          <a:xfrm>
            <a:off x="3784402" y="22481887"/>
            <a:ext cx="22706410" cy="10334331"/>
          </a:xfrm>
        </p:spPr>
        <p:txBody>
          <a:bodyPr/>
          <a:lstStyle>
            <a:lvl1pPr marL="0" indent="0" algn="ctr">
              <a:buNone/>
              <a:defRPr sz="7946"/>
            </a:lvl1pPr>
            <a:lvl2pPr marL="1513743" indent="0" algn="ctr">
              <a:buNone/>
              <a:defRPr sz="6622"/>
            </a:lvl2pPr>
            <a:lvl3pPr marL="3027487" indent="0" algn="ctr">
              <a:buNone/>
              <a:defRPr sz="5960"/>
            </a:lvl3pPr>
            <a:lvl4pPr marL="4541230" indent="0" algn="ctr">
              <a:buNone/>
              <a:defRPr sz="5297"/>
            </a:lvl4pPr>
            <a:lvl5pPr marL="6054974" indent="0" algn="ctr">
              <a:buNone/>
              <a:defRPr sz="5297"/>
            </a:lvl5pPr>
            <a:lvl6pPr marL="7568717" indent="0" algn="ctr">
              <a:buNone/>
              <a:defRPr sz="5297"/>
            </a:lvl6pPr>
            <a:lvl7pPr marL="9082461" indent="0" algn="ctr">
              <a:buNone/>
              <a:defRPr sz="5297"/>
            </a:lvl7pPr>
            <a:lvl8pPr marL="10596204" indent="0" algn="ctr">
              <a:buNone/>
              <a:defRPr sz="5297"/>
            </a:lvl8pPr>
            <a:lvl9pPr marL="12109948" indent="0" algn="ctr">
              <a:buNone/>
              <a:defRPr sz="5297"/>
            </a:lvl9pPr>
          </a:lstStyle>
          <a:p>
            <a:r>
              <a:rPr lang="en-US"/>
              <a:t>Click to edit Master subtitle style</a:t>
            </a:r>
          </a:p>
        </p:txBody>
      </p:sp>
      <p:sp>
        <p:nvSpPr>
          <p:cNvPr id="4" name="Date Placeholder 3"/>
          <p:cNvSpPr>
            <a:spLocks noGrp="1"/>
          </p:cNvSpPr>
          <p:nvPr>
            <p:ph type="dt" sz="half" idx="10"/>
          </p:nvPr>
        </p:nvSpPr>
        <p:spPr/>
        <p:txBody>
          <a:bodyPr/>
          <a:lstStyle/>
          <a:p>
            <a:fld id="{1D0005A3-41ED-4BB7-AE95-1D4DA88FD96E}" type="datetimeFigureOut">
              <a:rPr lang="en-US" smtClean="0"/>
              <a:t>10/5/23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05838B-4F99-414E-94C1-A3D258491A16}" type="slidenum">
              <a:rPr lang="en-US" smtClean="0"/>
              <a:t>‹#›</a:t>
            </a:fld>
            <a:endParaRPr lang="en-US"/>
          </a:p>
        </p:txBody>
      </p:sp>
    </p:spTree>
    <p:extLst>
      <p:ext uri="{BB962C8B-B14F-4D97-AF65-F5344CB8AC3E}">
        <p14:creationId xmlns:p14="http://schemas.microsoft.com/office/powerpoint/2010/main" val="38128613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0005A3-41ED-4BB7-AE95-1D4DA88FD96E}" type="datetimeFigureOut">
              <a:rPr lang="en-US" smtClean="0"/>
              <a:t>10/5/23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05838B-4F99-414E-94C1-A3D258491A16}" type="slidenum">
              <a:rPr lang="en-US" smtClean="0"/>
              <a:t>‹#›</a:t>
            </a:fld>
            <a:endParaRPr lang="en-US"/>
          </a:p>
        </p:txBody>
      </p:sp>
    </p:spTree>
    <p:extLst>
      <p:ext uri="{BB962C8B-B14F-4D97-AF65-F5344CB8AC3E}">
        <p14:creationId xmlns:p14="http://schemas.microsoft.com/office/powerpoint/2010/main" val="24239345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1665701" y="2278904"/>
            <a:ext cx="6528093" cy="36274211"/>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081423" y="2278904"/>
            <a:ext cx="19205838" cy="3627421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0005A3-41ED-4BB7-AE95-1D4DA88FD96E}" type="datetimeFigureOut">
              <a:rPr lang="en-US" smtClean="0"/>
              <a:t>10/5/23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05838B-4F99-414E-94C1-A3D258491A16}" type="slidenum">
              <a:rPr lang="en-US" smtClean="0"/>
              <a:t>‹#›</a:t>
            </a:fld>
            <a:endParaRPr lang="en-US"/>
          </a:p>
        </p:txBody>
      </p:sp>
    </p:spTree>
    <p:extLst>
      <p:ext uri="{BB962C8B-B14F-4D97-AF65-F5344CB8AC3E}">
        <p14:creationId xmlns:p14="http://schemas.microsoft.com/office/powerpoint/2010/main" val="16262056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0005A3-41ED-4BB7-AE95-1D4DA88FD96E}" type="datetimeFigureOut">
              <a:rPr lang="en-US" smtClean="0"/>
              <a:t>10/5/23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05838B-4F99-414E-94C1-A3D258491A16}" type="slidenum">
              <a:rPr lang="en-US" smtClean="0"/>
              <a:t>‹#›</a:t>
            </a:fld>
            <a:endParaRPr lang="en-US"/>
          </a:p>
        </p:txBody>
      </p:sp>
    </p:spTree>
    <p:extLst>
      <p:ext uri="{BB962C8B-B14F-4D97-AF65-F5344CB8AC3E}">
        <p14:creationId xmlns:p14="http://schemas.microsoft.com/office/powerpoint/2010/main" val="33547348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065654" y="10671229"/>
            <a:ext cx="26112371" cy="17805173"/>
          </a:xfrm>
        </p:spPr>
        <p:txBody>
          <a:bodyPr anchor="b"/>
          <a:lstStyle>
            <a:lvl1pPr>
              <a:defRPr sz="19865"/>
            </a:lvl1pPr>
          </a:lstStyle>
          <a:p>
            <a:r>
              <a:rPr lang="en-US"/>
              <a:t>Click to edit Master title style</a:t>
            </a:r>
          </a:p>
        </p:txBody>
      </p:sp>
      <p:sp>
        <p:nvSpPr>
          <p:cNvPr id="3" name="Text Placeholder 2"/>
          <p:cNvSpPr>
            <a:spLocks noGrp="1"/>
          </p:cNvSpPr>
          <p:nvPr>
            <p:ph type="body" idx="1"/>
          </p:nvPr>
        </p:nvSpPr>
        <p:spPr>
          <a:xfrm>
            <a:off x="2065654" y="28644846"/>
            <a:ext cx="26112371" cy="9363320"/>
          </a:xfrm>
        </p:spPr>
        <p:txBody>
          <a:bodyPr/>
          <a:lstStyle>
            <a:lvl1pPr marL="0" indent="0">
              <a:buNone/>
              <a:defRPr sz="7946">
                <a:solidFill>
                  <a:schemeClr val="tx1"/>
                </a:solidFill>
              </a:defRPr>
            </a:lvl1pPr>
            <a:lvl2pPr marL="1513743" indent="0">
              <a:buNone/>
              <a:defRPr sz="6622">
                <a:solidFill>
                  <a:schemeClr val="tx1">
                    <a:tint val="75000"/>
                  </a:schemeClr>
                </a:solidFill>
              </a:defRPr>
            </a:lvl2pPr>
            <a:lvl3pPr marL="3027487" indent="0">
              <a:buNone/>
              <a:defRPr sz="5960">
                <a:solidFill>
                  <a:schemeClr val="tx1">
                    <a:tint val="75000"/>
                  </a:schemeClr>
                </a:solidFill>
              </a:defRPr>
            </a:lvl3pPr>
            <a:lvl4pPr marL="4541230" indent="0">
              <a:buNone/>
              <a:defRPr sz="5297">
                <a:solidFill>
                  <a:schemeClr val="tx1">
                    <a:tint val="75000"/>
                  </a:schemeClr>
                </a:solidFill>
              </a:defRPr>
            </a:lvl4pPr>
            <a:lvl5pPr marL="6054974" indent="0">
              <a:buNone/>
              <a:defRPr sz="5297">
                <a:solidFill>
                  <a:schemeClr val="tx1">
                    <a:tint val="75000"/>
                  </a:schemeClr>
                </a:solidFill>
              </a:defRPr>
            </a:lvl5pPr>
            <a:lvl6pPr marL="7568717" indent="0">
              <a:buNone/>
              <a:defRPr sz="5297">
                <a:solidFill>
                  <a:schemeClr val="tx1">
                    <a:tint val="75000"/>
                  </a:schemeClr>
                </a:solidFill>
              </a:defRPr>
            </a:lvl6pPr>
            <a:lvl7pPr marL="9082461" indent="0">
              <a:buNone/>
              <a:defRPr sz="5297">
                <a:solidFill>
                  <a:schemeClr val="tx1">
                    <a:tint val="75000"/>
                  </a:schemeClr>
                </a:solidFill>
              </a:defRPr>
            </a:lvl7pPr>
            <a:lvl8pPr marL="10596204" indent="0">
              <a:buNone/>
              <a:defRPr sz="5297">
                <a:solidFill>
                  <a:schemeClr val="tx1">
                    <a:tint val="75000"/>
                  </a:schemeClr>
                </a:solidFill>
              </a:defRPr>
            </a:lvl8pPr>
            <a:lvl9pPr marL="12109948" indent="0">
              <a:buNone/>
              <a:defRPr sz="5297">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0005A3-41ED-4BB7-AE95-1D4DA88FD96E}" type="datetimeFigureOut">
              <a:rPr lang="en-US" smtClean="0"/>
              <a:t>10/5/23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05838B-4F99-414E-94C1-A3D258491A16}" type="slidenum">
              <a:rPr lang="en-US" smtClean="0"/>
              <a:t>‹#›</a:t>
            </a:fld>
            <a:endParaRPr lang="en-US"/>
          </a:p>
        </p:txBody>
      </p:sp>
    </p:spTree>
    <p:extLst>
      <p:ext uri="{BB962C8B-B14F-4D97-AF65-F5344CB8AC3E}">
        <p14:creationId xmlns:p14="http://schemas.microsoft.com/office/powerpoint/2010/main" val="35971461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081421" y="11394520"/>
            <a:ext cx="12866966" cy="271585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5326826" y="11394520"/>
            <a:ext cx="12866966" cy="271585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0005A3-41ED-4BB7-AE95-1D4DA88FD96E}" type="datetimeFigureOut">
              <a:rPr lang="en-US" smtClean="0"/>
              <a:t>10/5/23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05838B-4F99-414E-94C1-A3D258491A16}" type="slidenum">
              <a:rPr lang="en-US" smtClean="0"/>
              <a:t>‹#›</a:t>
            </a:fld>
            <a:endParaRPr lang="en-US"/>
          </a:p>
        </p:txBody>
      </p:sp>
    </p:spTree>
    <p:extLst>
      <p:ext uri="{BB962C8B-B14F-4D97-AF65-F5344CB8AC3E}">
        <p14:creationId xmlns:p14="http://schemas.microsoft.com/office/powerpoint/2010/main" val="15997554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085364" y="2278913"/>
            <a:ext cx="26112371" cy="8273416"/>
          </a:xfrm>
        </p:spPr>
        <p:txBody>
          <a:bodyPr/>
          <a:lstStyle/>
          <a:p>
            <a:r>
              <a:rPr lang="en-US"/>
              <a:t>Click to edit Master title style</a:t>
            </a:r>
          </a:p>
        </p:txBody>
      </p:sp>
      <p:sp>
        <p:nvSpPr>
          <p:cNvPr id="3" name="Text Placeholder 2"/>
          <p:cNvSpPr>
            <a:spLocks noGrp="1"/>
          </p:cNvSpPr>
          <p:nvPr>
            <p:ph type="body" idx="1"/>
          </p:nvPr>
        </p:nvSpPr>
        <p:spPr>
          <a:xfrm>
            <a:off x="2085368" y="10492870"/>
            <a:ext cx="12807832" cy="5142393"/>
          </a:xfrm>
        </p:spPr>
        <p:txBody>
          <a:bodyPr anchor="b"/>
          <a:lstStyle>
            <a:lvl1pPr marL="0" indent="0">
              <a:buNone/>
              <a:defRPr sz="7946" b="1"/>
            </a:lvl1pPr>
            <a:lvl2pPr marL="1513743" indent="0">
              <a:buNone/>
              <a:defRPr sz="6622" b="1"/>
            </a:lvl2pPr>
            <a:lvl3pPr marL="3027487" indent="0">
              <a:buNone/>
              <a:defRPr sz="5960" b="1"/>
            </a:lvl3pPr>
            <a:lvl4pPr marL="4541230" indent="0">
              <a:buNone/>
              <a:defRPr sz="5297" b="1"/>
            </a:lvl4pPr>
            <a:lvl5pPr marL="6054974" indent="0">
              <a:buNone/>
              <a:defRPr sz="5297" b="1"/>
            </a:lvl5pPr>
            <a:lvl6pPr marL="7568717" indent="0">
              <a:buNone/>
              <a:defRPr sz="5297" b="1"/>
            </a:lvl6pPr>
            <a:lvl7pPr marL="9082461" indent="0">
              <a:buNone/>
              <a:defRPr sz="5297" b="1"/>
            </a:lvl7pPr>
            <a:lvl8pPr marL="10596204" indent="0">
              <a:buNone/>
              <a:defRPr sz="5297" b="1"/>
            </a:lvl8pPr>
            <a:lvl9pPr marL="12109948" indent="0">
              <a:buNone/>
              <a:defRPr sz="5297" b="1"/>
            </a:lvl9pPr>
          </a:lstStyle>
          <a:p>
            <a:pPr lvl="0"/>
            <a:r>
              <a:rPr lang="en-US"/>
              <a:t>Click to edit Master text styles</a:t>
            </a:r>
          </a:p>
        </p:txBody>
      </p:sp>
      <p:sp>
        <p:nvSpPr>
          <p:cNvPr id="4" name="Content Placeholder 3"/>
          <p:cNvSpPr>
            <a:spLocks noGrp="1"/>
          </p:cNvSpPr>
          <p:nvPr>
            <p:ph sz="half" idx="2"/>
          </p:nvPr>
        </p:nvSpPr>
        <p:spPr>
          <a:xfrm>
            <a:off x="2085368" y="15635264"/>
            <a:ext cx="12807832" cy="2299711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15326828" y="10492870"/>
            <a:ext cx="12870909" cy="5142393"/>
          </a:xfrm>
        </p:spPr>
        <p:txBody>
          <a:bodyPr anchor="b"/>
          <a:lstStyle>
            <a:lvl1pPr marL="0" indent="0">
              <a:buNone/>
              <a:defRPr sz="7946" b="1"/>
            </a:lvl1pPr>
            <a:lvl2pPr marL="1513743" indent="0">
              <a:buNone/>
              <a:defRPr sz="6622" b="1"/>
            </a:lvl2pPr>
            <a:lvl3pPr marL="3027487" indent="0">
              <a:buNone/>
              <a:defRPr sz="5960" b="1"/>
            </a:lvl3pPr>
            <a:lvl4pPr marL="4541230" indent="0">
              <a:buNone/>
              <a:defRPr sz="5297" b="1"/>
            </a:lvl4pPr>
            <a:lvl5pPr marL="6054974" indent="0">
              <a:buNone/>
              <a:defRPr sz="5297" b="1"/>
            </a:lvl5pPr>
            <a:lvl6pPr marL="7568717" indent="0">
              <a:buNone/>
              <a:defRPr sz="5297" b="1"/>
            </a:lvl6pPr>
            <a:lvl7pPr marL="9082461" indent="0">
              <a:buNone/>
              <a:defRPr sz="5297" b="1"/>
            </a:lvl7pPr>
            <a:lvl8pPr marL="10596204" indent="0">
              <a:buNone/>
              <a:defRPr sz="5297" b="1"/>
            </a:lvl8pPr>
            <a:lvl9pPr marL="12109948" indent="0">
              <a:buNone/>
              <a:defRPr sz="5297" b="1"/>
            </a:lvl9pPr>
          </a:lstStyle>
          <a:p>
            <a:pPr lvl="0"/>
            <a:r>
              <a:rPr lang="en-US"/>
              <a:t>Click to edit Master text styles</a:t>
            </a:r>
          </a:p>
        </p:txBody>
      </p:sp>
      <p:sp>
        <p:nvSpPr>
          <p:cNvPr id="6" name="Content Placeholder 5"/>
          <p:cNvSpPr>
            <a:spLocks noGrp="1"/>
          </p:cNvSpPr>
          <p:nvPr>
            <p:ph sz="quarter" idx="4"/>
          </p:nvPr>
        </p:nvSpPr>
        <p:spPr>
          <a:xfrm>
            <a:off x="15326828" y="15635264"/>
            <a:ext cx="12870909" cy="2299711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0005A3-41ED-4BB7-AE95-1D4DA88FD96E}" type="datetimeFigureOut">
              <a:rPr lang="en-US" smtClean="0"/>
              <a:t>10/5/23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D05838B-4F99-414E-94C1-A3D258491A16}" type="slidenum">
              <a:rPr lang="en-US" smtClean="0"/>
              <a:t>‹#›</a:t>
            </a:fld>
            <a:endParaRPr lang="en-US"/>
          </a:p>
        </p:txBody>
      </p:sp>
    </p:spTree>
    <p:extLst>
      <p:ext uri="{BB962C8B-B14F-4D97-AF65-F5344CB8AC3E}">
        <p14:creationId xmlns:p14="http://schemas.microsoft.com/office/powerpoint/2010/main" val="41853624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0005A3-41ED-4BB7-AE95-1D4DA88FD96E}" type="datetimeFigureOut">
              <a:rPr lang="en-US" smtClean="0"/>
              <a:t>10/5/23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D05838B-4F99-414E-94C1-A3D258491A16}" type="slidenum">
              <a:rPr lang="en-US" smtClean="0"/>
              <a:t>‹#›</a:t>
            </a:fld>
            <a:endParaRPr lang="en-US"/>
          </a:p>
        </p:txBody>
      </p:sp>
    </p:spTree>
    <p:extLst>
      <p:ext uri="{BB962C8B-B14F-4D97-AF65-F5344CB8AC3E}">
        <p14:creationId xmlns:p14="http://schemas.microsoft.com/office/powerpoint/2010/main" val="24336175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0005A3-41ED-4BB7-AE95-1D4DA88FD96E}" type="datetimeFigureOut">
              <a:rPr lang="en-US" smtClean="0"/>
              <a:t>10/5/23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D05838B-4F99-414E-94C1-A3D258491A16}" type="slidenum">
              <a:rPr lang="en-US" smtClean="0"/>
              <a:t>‹#›</a:t>
            </a:fld>
            <a:endParaRPr lang="en-US"/>
          </a:p>
        </p:txBody>
      </p:sp>
    </p:spTree>
    <p:extLst>
      <p:ext uri="{BB962C8B-B14F-4D97-AF65-F5344CB8AC3E}">
        <p14:creationId xmlns:p14="http://schemas.microsoft.com/office/powerpoint/2010/main" val="36891115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85364" y="2853584"/>
            <a:ext cx="9764544" cy="9987545"/>
          </a:xfrm>
        </p:spPr>
        <p:txBody>
          <a:bodyPr anchor="b"/>
          <a:lstStyle>
            <a:lvl1pPr>
              <a:defRPr sz="10595"/>
            </a:lvl1pPr>
          </a:lstStyle>
          <a:p>
            <a:r>
              <a:rPr lang="en-US"/>
              <a:t>Click to edit Master title style</a:t>
            </a:r>
          </a:p>
        </p:txBody>
      </p:sp>
      <p:sp>
        <p:nvSpPr>
          <p:cNvPr id="3" name="Content Placeholder 2"/>
          <p:cNvSpPr>
            <a:spLocks noGrp="1"/>
          </p:cNvSpPr>
          <p:nvPr>
            <p:ph idx="1"/>
          </p:nvPr>
        </p:nvSpPr>
        <p:spPr>
          <a:xfrm>
            <a:off x="12870909" y="6162959"/>
            <a:ext cx="15326827" cy="30418415"/>
          </a:xfrm>
        </p:spPr>
        <p:txBody>
          <a:bodyPr/>
          <a:lstStyle>
            <a:lvl1pPr>
              <a:defRPr sz="10595"/>
            </a:lvl1pPr>
            <a:lvl2pPr>
              <a:defRPr sz="9271"/>
            </a:lvl2pPr>
            <a:lvl3pPr>
              <a:defRPr sz="7946"/>
            </a:lvl3pPr>
            <a:lvl4pPr>
              <a:defRPr sz="6622"/>
            </a:lvl4pPr>
            <a:lvl5pPr>
              <a:defRPr sz="6622"/>
            </a:lvl5pPr>
            <a:lvl6pPr>
              <a:defRPr sz="6622"/>
            </a:lvl6pPr>
            <a:lvl7pPr>
              <a:defRPr sz="6622"/>
            </a:lvl7pPr>
            <a:lvl8pPr>
              <a:defRPr sz="6622"/>
            </a:lvl8pPr>
            <a:lvl9pPr>
              <a:defRPr sz="6622"/>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085364" y="12841129"/>
            <a:ext cx="9764544" cy="23789780"/>
          </a:xfrm>
        </p:spPr>
        <p:txBody>
          <a:bodyPr/>
          <a:lstStyle>
            <a:lvl1pPr marL="0" indent="0">
              <a:buNone/>
              <a:defRPr sz="5297"/>
            </a:lvl1pPr>
            <a:lvl2pPr marL="1513743" indent="0">
              <a:buNone/>
              <a:defRPr sz="4635"/>
            </a:lvl2pPr>
            <a:lvl3pPr marL="3027487" indent="0">
              <a:buNone/>
              <a:defRPr sz="3973"/>
            </a:lvl3pPr>
            <a:lvl4pPr marL="4541230" indent="0">
              <a:buNone/>
              <a:defRPr sz="3311"/>
            </a:lvl4pPr>
            <a:lvl5pPr marL="6054974" indent="0">
              <a:buNone/>
              <a:defRPr sz="3311"/>
            </a:lvl5pPr>
            <a:lvl6pPr marL="7568717" indent="0">
              <a:buNone/>
              <a:defRPr sz="3311"/>
            </a:lvl6pPr>
            <a:lvl7pPr marL="9082461" indent="0">
              <a:buNone/>
              <a:defRPr sz="3311"/>
            </a:lvl7pPr>
            <a:lvl8pPr marL="10596204" indent="0">
              <a:buNone/>
              <a:defRPr sz="3311"/>
            </a:lvl8pPr>
            <a:lvl9pPr marL="12109948" indent="0">
              <a:buNone/>
              <a:defRPr sz="3311"/>
            </a:lvl9pPr>
          </a:lstStyle>
          <a:p>
            <a:pPr lvl="0"/>
            <a:r>
              <a:rPr lang="en-US"/>
              <a:t>Click to edit Master text styles</a:t>
            </a:r>
          </a:p>
        </p:txBody>
      </p:sp>
      <p:sp>
        <p:nvSpPr>
          <p:cNvPr id="5" name="Date Placeholder 4"/>
          <p:cNvSpPr>
            <a:spLocks noGrp="1"/>
          </p:cNvSpPr>
          <p:nvPr>
            <p:ph type="dt" sz="half" idx="10"/>
          </p:nvPr>
        </p:nvSpPr>
        <p:spPr/>
        <p:txBody>
          <a:bodyPr/>
          <a:lstStyle/>
          <a:p>
            <a:fld id="{1D0005A3-41ED-4BB7-AE95-1D4DA88FD96E}" type="datetimeFigureOut">
              <a:rPr lang="en-US" smtClean="0"/>
              <a:t>10/5/23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05838B-4F99-414E-94C1-A3D258491A16}" type="slidenum">
              <a:rPr lang="en-US" smtClean="0"/>
              <a:t>‹#›</a:t>
            </a:fld>
            <a:endParaRPr lang="en-US"/>
          </a:p>
        </p:txBody>
      </p:sp>
    </p:spTree>
    <p:extLst>
      <p:ext uri="{BB962C8B-B14F-4D97-AF65-F5344CB8AC3E}">
        <p14:creationId xmlns:p14="http://schemas.microsoft.com/office/powerpoint/2010/main" val="8931048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85364" y="2853584"/>
            <a:ext cx="9764544" cy="9987545"/>
          </a:xfrm>
        </p:spPr>
        <p:txBody>
          <a:bodyPr anchor="b"/>
          <a:lstStyle>
            <a:lvl1pPr>
              <a:defRPr sz="10595"/>
            </a:lvl1pPr>
          </a:lstStyle>
          <a:p>
            <a:r>
              <a:rPr lang="en-US"/>
              <a:t>Click to edit Master title style</a:t>
            </a:r>
          </a:p>
        </p:txBody>
      </p:sp>
      <p:sp>
        <p:nvSpPr>
          <p:cNvPr id="3" name="Picture Placeholder 2"/>
          <p:cNvSpPr>
            <a:spLocks noGrp="1" noChangeAspect="1"/>
          </p:cNvSpPr>
          <p:nvPr>
            <p:ph type="pic" idx="1"/>
          </p:nvPr>
        </p:nvSpPr>
        <p:spPr>
          <a:xfrm>
            <a:off x="12870909" y="6162959"/>
            <a:ext cx="15326827" cy="30418415"/>
          </a:xfrm>
        </p:spPr>
        <p:txBody>
          <a:bodyPr anchor="t"/>
          <a:lstStyle>
            <a:lvl1pPr marL="0" indent="0">
              <a:buNone/>
              <a:defRPr sz="10595"/>
            </a:lvl1pPr>
            <a:lvl2pPr marL="1513743" indent="0">
              <a:buNone/>
              <a:defRPr sz="9271"/>
            </a:lvl2pPr>
            <a:lvl3pPr marL="3027487" indent="0">
              <a:buNone/>
              <a:defRPr sz="7946"/>
            </a:lvl3pPr>
            <a:lvl4pPr marL="4541230" indent="0">
              <a:buNone/>
              <a:defRPr sz="6622"/>
            </a:lvl4pPr>
            <a:lvl5pPr marL="6054974" indent="0">
              <a:buNone/>
              <a:defRPr sz="6622"/>
            </a:lvl5pPr>
            <a:lvl6pPr marL="7568717" indent="0">
              <a:buNone/>
              <a:defRPr sz="6622"/>
            </a:lvl6pPr>
            <a:lvl7pPr marL="9082461" indent="0">
              <a:buNone/>
              <a:defRPr sz="6622"/>
            </a:lvl7pPr>
            <a:lvl8pPr marL="10596204" indent="0">
              <a:buNone/>
              <a:defRPr sz="6622"/>
            </a:lvl8pPr>
            <a:lvl9pPr marL="12109948" indent="0">
              <a:buNone/>
              <a:defRPr sz="6622"/>
            </a:lvl9pPr>
          </a:lstStyle>
          <a:p>
            <a:r>
              <a:rPr lang="en-US"/>
              <a:t>Click icon to add picture</a:t>
            </a:r>
          </a:p>
        </p:txBody>
      </p:sp>
      <p:sp>
        <p:nvSpPr>
          <p:cNvPr id="4" name="Text Placeholder 3"/>
          <p:cNvSpPr>
            <a:spLocks noGrp="1"/>
          </p:cNvSpPr>
          <p:nvPr>
            <p:ph type="body" sz="half" idx="2"/>
          </p:nvPr>
        </p:nvSpPr>
        <p:spPr>
          <a:xfrm>
            <a:off x="2085364" y="12841129"/>
            <a:ext cx="9764544" cy="23789780"/>
          </a:xfrm>
        </p:spPr>
        <p:txBody>
          <a:bodyPr/>
          <a:lstStyle>
            <a:lvl1pPr marL="0" indent="0">
              <a:buNone/>
              <a:defRPr sz="5297"/>
            </a:lvl1pPr>
            <a:lvl2pPr marL="1513743" indent="0">
              <a:buNone/>
              <a:defRPr sz="4635"/>
            </a:lvl2pPr>
            <a:lvl3pPr marL="3027487" indent="0">
              <a:buNone/>
              <a:defRPr sz="3973"/>
            </a:lvl3pPr>
            <a:lvl4pPr marL="4541230" indent="0">
              <a:buNone/>
              <a:defRPr sz="3311"/>
            </a:lvl4pPr>
            <a:lvl5pPr marL="6054974" indent="0">
              <a:buNone/>
              <a:defRPr sz="3311"/>
            </a:lvl5pPr>
            <a:lvl6pPr marL="7568717" indent="0">
              <a:buNone/>
              <a:defRPr sz="3311"/>
            </a:lvl6pPr>
            <a:lvl7pPr marL="9082461" indent="0">
              <a:buNone/>
              <a:defRPr sz="3311"/>
            </a:lvl7pPr>
            <a:lvl8pPr marL="10596204" indent="0">
              <a:buNone/>
              <a:defRPr sz="3311"/>
            </a:lvl8pPr>
            <a:lvl9pPr marL="12109948" indent="0">
              <a:buNone/>
              <a:defRPr sz="3311"/>
            </a:lvl9pPr>
          </a:lstStyle>
          <a:p>
            <a:pPr lvl="0"/>
            <a:r>
              <a:rPr lang="en-US"/>
              <a:t>Click to edit Master text styles</a:t>
            </a:r>
          </a:p>
        </p:txBody>
      </p:sp>
      <p:sp>
        <p:nvSpPr>
          <p:cNvPr id="5" name="Date Placeholder 4"/>
          <p:cNvSpPr>
            <a:spLocks noGrp="1"/>
          </p:cNvSpPr>
          <p:nvPr>
            <p:ph type="dt" sz="half" idx="10"/>
          </p:nvPr>
        </p:nvSpPr>
        <p:spPr/>
        <p:txBody>
          <a:bodyPr/>
          <a:lstStyle/>
          <a:p>
            <a:fld id="{1D0005A3-41ED-4BB7-AE95-1D4DA88FD96E}" type="datetimeFigureOut">
              <a:rPr lang="en-US" smtClean="0"/>
              <a:t>10/5/23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05838B-4F99-414E-94C1-A3D258491A16}" type="slidenum">
              <a:rPr lang="en-US" smtClean="0"/>
              <a:t>‹#›</a:t>
            </a:fld>
            <a:endParaRPr lang="en-US"/>
          </a:p>
        </p:txBody>
      </p:sp>
    </p:spTree>
    <p:extLst>
      <p:ext uri="{BB962C8B-B14F-4D97-AF65-F5344CB8AC3E}">
        <p14:creationId xmlns:p14="http://schemas.microsoft.com/office/powerpoint/2010/main" val="10166567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081421" y="2278913"/>
            <a:ext cx="26112371" cy="8273416"/>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2081421" y="11394520"/>
            <a:ext cx="26112371" cy="2715859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2081421" y="39672756"/>
            <a:ext cx="6811923" cy="2278904"/>
          </a:xfrm>
          <a:prstGeom prst="rect">
            <a:avLst/>
          </a:prstGeom>
        </p:spPr>
        <p:txBody>
          <a:bodyPr vert="horz" lIns="91440" tIns="45720" rIns="91440" bIns="45720" rtlCol="0" anchor="ctr"/>
          <a:lstStyle>
            <a:lvl1pPr algn="l">
              <a:defRPr sz="3973">
                <a:solidFill>
                  <a:schemeClr val="tx1">
                    <a:tint val="75000"/>
                  </a:schemeClr>
                </a:solidFill>
              </a:defRPr>
            </a:lvl1pPr>
          </a:lstStyle>
          <a:p>
            <a:fld id="{1D0005A3-41ED-4BB7-AE95-1D4DA88FD96E}" type="datetimeFigureOut">
              <a:rPr lang="en-US" smtClean="0"/>
              <a:t>10/5/23</a:t>
            </a:fld>
            <a:endParaRPr lang="en-US"/>
          </a:p>
        </p:txBody>
      </p:sp>
      <p:sp>
        <p:nvSpPr>
          <p:cNvPr id="5" name="Footer Placeholder 4"/>
          <p:cNvSpPr>
            <a:spLocks noGrp="1"/>
          </p:cNvSpPr>
          <p:nvPr>
            <p:ph type="ftr" sz="quarter" idx="3"/>
          </p:nvPr>
        </p:nvSpPr>
        <p:spPr>
          <a:xfrm>
            <a:off x="10028665" y="39672756"/>
            <a:ext cx="10217884" cy="2278904"/>
          </a:xfrm>
          <a:prstGeom prst="rect">
            <a:avLst/>
          </a:prstGeom>
        </p:spPr>
        <p:txBody>
          <a:bodyPr vert="horz" lIns="91440" tIns="45720" rIns="91440" bIns="45720" rtlCol="0" anchor="ctr"/>
          <a:lstStyle>
            <a:lvl1pPr algn="ctr">
              <a:defRPr sz="3973">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21381869" y="39672756"/>
            <a:ext cx="6811923" cy="2278904"/>
          </a:xfrm>
          <a:prstGeom prst="rect">
            <a:avLst/>
          </a:prstGeom>
        </p:spPr>
        <p:txBody>
          <a:bodyPr vert="horz" lIns="91440" tIns="45720" rIns="91440" bIns="45720" rtlCol="0" anchor="ctr"/>
          <a:lstStyle>
            <a:lvl1pPr algn="r">
              <a:defRPr sz="3973">
                <a:solidFill>
                  <a:schemeClr val="tx1">
                    <a:tint val="75000"/>
                  </a:schemeClr>
                </a:solidFill>
              </a:defRPr>
            </a:lvl1pPr>
          </a:lstStyle>
          <a:p>
            <a:fld id="{ED05838B-4F99-414E-94C1-A3D258491A16}" type="slidenum">
              <a:rPr lang="en-US" smtClean="0"/>
              <a:t>‹#›</a:t>
            </a:fld>
            <a:endParaRPr lang="en-US"/>
          </a:p>
        </p:txBody>
      </p:sp>
    </p:spTree>
    <p:extLst>
      <p:ext uri="{BB962C8B-B14F-4D97-AF65-F5344CB8AC3E}">
        <p14:creationId xmlns:p14="http://schemas.microsoft.com/office/powerpoint/2010/main" val="25424451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3027487" rtl="0" eaLnBrk="1" latinLnBrk="0" hangingPunct="1">
        <a:lnSpc>
          <a:spcPct val="90000"/>
        </a:lnSpc>
        <a:spcBef>
          <a:spcPct val="0"/>
        </a:spcBef>
        <a:buNone/>
        <a:defRPr sz="14568" kern="1200">
          <a:solidFill>
            <a:schemeClr val="tx1"/>
          </a:solidFill>
          <a:latin typeface="+mj-lt"/>
          <a:ea typeface="+mj-ea"/>
          <a:cs typeface="+mj-cs"/>
        </a:defRPr>
      </a:lvl1pPr>
    </p:titleStyle>
    <p:bodyStyle>
      <a:lvl1pPr marL="756872" indent="-756872" algn="l" defTabSz="3027487" rtl="0" eaLnBrk="1" latinLnBrk="0" hangingPunct="1">
        <a:lnSpc>
          <a:spcPct val="90000"/>
        </a:lnSpc>
        <a:spcBef>
          <a:spcPts val="3311"/>
        </a:spcBef>
        <a:buFont typeface="Arial" panose="020B0604020202020204" pitchFamily="34" charset="0"/>
        <a:buChar char="•"/>
        <a:defRPr sz="9271" kern="1200">
          <a:solidFill>
            <a:schemeClr val="tx1"/>
          </a:solidFill>
          <a:latin typeface="+mn-lt"/>
          <a:ea typeface="+mn-ea"/>
          <a:cs typeface="+mn-cs"/>
        </a:defRPr>
      </a:lvl1pPr>
      <a:lvl2pPr marL="2270615" indent="-756872" algn="l" defTabSz="3027487" rtl="0" eaLnBrk="1" latinLnBrk="0" hangingPunct="1">
        <a:lnSpc>
          <a:spcPct val="90000"/>
        </a:lnSpc>
        <a:spcBef>
          <a:spcPts val="1655"/>
        </a:spcBef>
        <a:buFont typeface="Arial" panose="020B0604020202020204" pitchFamily="34" charset="0"/>
        <a:buChar char="•"/>
        <a:defRPr sz="7946" kern="1200">
          <a:solidFill>
            <a:schemeClr val="tx1"/>
          </a:solidFill>
          <a:latin typeface="+mn-lt"/>
          <a:ea typeface="+mn-ea"/>
          <a:cs typeface="+mn-cs"/>
        </a:defRPr>
      </a:lvl2pPr>
      <a:lvl3pPr marL="3784359" indent="-756872" algn="l" defTabSz="3027487" rtl="0" eaLnBrk="1" latinLnBrk="0" hangingPunct="1">
        <a:lnSpc>
          <a:spcPct val="90000"/>
        </a:lnSpc>
        <a:spcBef>
          <a:spcPts val="1655"/>
        </a:spcBef>
        <a:buFont typeface="Arial" panose="020B0604020202020204" pitchFamily="34" charset="0"/>
        <a:buChar char="•"/>
        <a:defRPr sz="6622" kern="1200">
          <a:solidFill>
            <a:schemeClr val="tx1"/>
          </a:solidFill>
          <a:latin typeface="+mn-lt"/>
          <a:ea typeface="+mn-ea"/>
          <a:cs typeface="+mn-cs"/>
        </a:defRPr>
      </a:lvl3pPr>
      <a:lvl4pPr marL="5298102"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4pPr>
      <a:lvl5pPr marL="6811846"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5pPr>
      <a:lvl6pPr marL="8325589"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6pPr>
      <a:lvl7pPr marL="9839333"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7pPr>
      <a:lvl8pPr marL="11353076"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8pPr>
      <a:lvl9pPr marL="12866820"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9pPr>
    </p:bodyStyle>
    <p:otherStyle>
      <a:defPPr>
        <a:defRPr lang="en-US"/>
      </a:defPPr>
      <a:lvl1pPr marL="0" algn="l" defTabSz="3027487" rtl="0" eaLnBrk="1" latinLnBrk="0" hangingPunct="1">
        <a:defRPr sz="5960" kern="1200">
          <a:solidFill>
            <a:schemeClr val="tx1"/>
          </a:solidFill>
          <a:latin typeface="+mn-lt"/>
          <a:ea typeface="+mn-ea"/>
          <a:cs typeface="+mn-cs"/>
        </a:defRPr>
      </a:lvl1pPr>
      <a:lvl2pPr marL="1513743" algn="l" defTabSz="3027487" rtl="0" eaLnBrk="1" latinLnBrk="0" hangingPunct="1">
        <a:defRPr sz="5960" kern="1200">
          <a:solidFill>
            <a:schemeClr val="tx1"/>
          </a:solidFill>
          <a:latin typeface="+mn-lt"/>
          <a:ea typeface="+mn-ea"/>
          <a:cs typeface="+mn-cs"/>
        </a:defRPr>
      </a:lvl2pPr>
      <a:lvl3pPr marL="3027487" algn="l" defTabSz="3027487" rtl="0" eaLnBrk="1" latinLnBrk="0" hangingPunct="1">
        <a:defRPr sz="5960" kern="1200">
          <a:solidFill>
            <a:schemeClr val="tx1"/>
          </a:solidFill>
          <a:latin typeface="+mn-lt"/>
          <a:ea typeface="+mn-ea"/>
          <a:cs typeface="+mn-cs"/>
        </a:defRPr>
      </a:lvl3pPr>
      <a:lvl4pPr marL="4541230" algn="l" defTabSz="3027487" rtl="0" eaLnBrk="1" latinLnBrk="0" hangingPunct="1">
        <a:defRPr sz="5960" kern="1200">
          <a:solidFill>
            <a:schemeClr val="tx1"/>
          </a:solidFill>
          <a:latin typeface="+mn-lt"/>
          <a:ea typeface="+mn-ea"/>
          <a:cs typeface="+mn-cs"/>
        </a:defRPr>
      </a:lvl4pPr>
      <a:lvl5pPr marL="6054974" algn="l" defTabSz="3027487" rtl="0" eaLnBrk="1" latinLnBrk="0" hangingPunct="1">
        <a:defRPr sz="5960" kern="1200">
          <a:solidFill>
            <a:schemeClr val="tx1"/>
          </a:solidFill>
          <a:latin typeface="+mn-lt"/>
          <a:ea typeface="+mn-ea"/>
          <a:cs typeface="+mn-cs"/>
        </a:defRPr>
      </a:lvl5pPr>
      <a:lvl6pPr marL="7568717" algn="l" defTabSz="3027487" rtl="0" eaLnBrk="1" latinLnBrk="0" hangingPunct="1">
        <a:defRPr sz="5960" kern="1200">
          <a:solidFill>
            <a:schemeClr val="tx1"/>
          </a:solidFill>
          <a:latin typeface="+mn-lt"/>
          <a:ea typeface="+mn-ea"/>
          <a:cs typeface="+mn-cs"/>
        </a:defRPr>
      </a:lvl6pPr>
      <a:lvl7pPr marL="9082461" algn="l" defTabSz="3027487" rtl="0" eaLnBrk="1" latinLnBrk="0" hangingPunct="1">
        <a:defRPr sz="5960" kern="1200">
          <a:solidFill>
            <a:schemeClr val="tx1"/>
          </a:solidFill>
          <a:latin typeface="+mn-lt"/>
          <a:ea typeface="+mn-ea"/>
          <a:cs typeface="+mn-cs"/>
        </a:defRPr>
      </a:lvl7pPr>
      <a:lvl8pPr marL="10596204" algn="l" defTabSz="3027487" rtl="0" eaLnBrk="1" latinLnBrk="0" hangingPunct="1">
        <a:defRPr sz="5960" kern="1200">
          <a:solidFill>
            <a:schemeClr val="tx1"/>
          </a:solidFill>
          <a:latin typeface="+mn-lt"/>
          <a:ea typeface="+mn-ea"/>
          <a:cs typeface="+mn-cs"/>
        </a:defRPr>
      </a:lvl8pPr>
      <a:lvl9pPr marL="12109948" algn="l" defTabSz="3027487" rtl="0" eaLnBrk="1" latinLnBrk="0" hangingPunct="1">
        <a:defRPr sz="59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1.png"/><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ounded Rectangle 11">
            <a:extLst>
              <a:ext uri="{FF2B5EF4-FFF2-40B4-BE49-F238E27FC236}">
                <a16:creationId xmlns:a16="http://schemas.microsoft.com/office/drawing/2014/main" id="{6C21CFC5-4024-975B-1331-0A27B44D6F91}"/>
              </a:ext>
            </a:extLst>
          </p:cNvPr>
          <p:cNvSpPr/>
          <p:nvPr/>
        </p:nvSpPr>
        <p:spPr>
          <a:xfrm>
            <a:off x="2560321" y="37122003"/>
            <a:ext cx="25045648" cy="4848957"/>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R"/>
          </a:p>
        </p:txBody>
      </p:sp>
      <p:sp>
        <p:nvSpPr>
          <p:cNvPr id="2" name="TextBox 1">
            <a:extLst>
              <a:ext uri="{FF2B5EF4-FFF2-40B4-BE49-F238E27FC236}">
                <a16:creationId xmlns:a16="http://schemas.microsoft.com/office/drawing/2014/main" id="{B07F0B8C-1B50-5047-926B-2903E646DEA9}"/>
              </a:ext>
            </a:extLst>
          </p:cNvPr>
          <p:cNvSpPr txBox="1"/>
          <p:nvPr/>
        </p:nvSpPr>
        <p:spPr>
          <a:xfrm>
            <a:off x="7204169" y="1423314"/>
            <a:ext cx="19411486" cy="4801314"/>
          </a:xfrm>
          <a:prstGeom prst="rect">
            <a:avLst/>
          </a:prstGeom>
          <a:noFill/>
        </p:spPr>
        <p:txBody>
          <a:bodyPr wrap="square" rtlCol="0">
            <a:spAutoFit/>
          </a:bodyPr>
          <a:lstStyle/>
          <a:p>
            <a:r>
              <a:rPr lang="en-US" sz="5400" kern="1400" spc="-50" dirty="0">
                <a:effectLst/>
                <a:latin typeface="Calibri Light" panose="020F0302020204030204" pitchFamily="34" charset="0"/>
                <a:ea typeface="Times New Roman" panose="02020603050405020304" pitchFamily="18" charset="0"/>
                <a:cs typeface="Times New Roman" panose="02020603050405020304" pitchFamily="18" charset="0"/>
              </a:rPr>
              <a:t>Preoperative localization of non-palpable breast and axillary lesions using RFID LOCALIZER </a:t>
            </a:r>
          </a:p>
          <a:p>
            <a:pPr algn="ctr"/>
            <a:endParaRPr lang="en-US" sz="5400" kern="1400" spc="-50" dirty="0">
              <a:latin typeface="Calibri Light" panose="020F0302020204030204" pitchFamily="34" charset="0"/>
              <a:ea typeface="Times New Roman" panose="02020603050405020304" pitchFamily="18" charset="0"/>
              <a:cs typeface="Times New Roman" panose="02020603050405020304" pitchFamily="18" charset="0"/>
            </a:endParaRPr>
          </a:p>
          <a:p>
            <a:r>
              <a:rPr lang="en-US" sz="4000" u="sng" dirty="0">
                <a:effectLst/>
                <a:latin typeface="Calibri" panose="020F0502020204030204" pitchFamily="34" charset="0"/>
                <a:ea typeface="Calibri" panose="020F0502020204030204" pitchFamily="34" charset="0"/>
                <a:cs typeface="Times New Roman" panose="02020603050405020304" pitchFamily="18" charset="0"/>
              </a:rPr>
              <a:t>Kanavidis Prodromos</a:t>
            </a:r>
            <a:r>
              <a:rPr lang="en-US" sz="4000" u="sng" baseline="30000" dirty="0">
                <a:effectLst/>
                <a:latin typeface="Calibri" panose="020F0502020204030204" pitchFamily="34" charset="0"/>
                <a:ea typeface="Calibri" panose="020F0502020204030204" pitchFamily="34" charset="0"/>
                <a:cs typeface="Times New Roman" panose="02020603050405020304" pitchFamily="18" charset="0"/>
              </a:rPr>
              <a:t>1</a:t>
            </a:r>
            <a:r>
              <a:rPr lang="en-US" sz="4000" dirty="0">
                <a:effectLst/>
                <a:latin typeface="Calibri" panose="020F0502020204030204" pitchFamily="34" charset="0"/>
                <a:ea typeface="Calibri" panose="020F0502020204030204" pitchFamily="34" charset="0"/>
                <a:cs typeface="Times New Roman" panose="02020603050405020304" pitchFamily="18" charset="0"/>
              </a:rPr>
              <a:t>, </a:t>
            </a:r>
            <a:r>
              <a:rPr lang="en-US" sz="4000" dirty="0" err="1">
                <a:effectLst/>
                <a:latin typeface="Calibri" panose="020F0502020204030204" pitchFamily="34" charset="0"/>
                <a:ea typeface="Calibri" panose="020F0502020204030204" pitchFamily="34" charset="0"/>
                <a:cs typeface="Times New Roman" panose="02020603050405020304" pitchFamily="18" charset="0"/>
              </a:rPr>
              <a:t>Sakarellos</a:t>
            </a:r>
            <a:r>
              <a:rPr lang="en-US" sz="4000" dirty="0">
                <a:effectLst/>
                <a:latin typeface="Calibri" panose="020F0502020204030204" pitchFamily="34" charset="0"/>
                <a:ea typeface="Calibri" panose="020F0502020204030204" pitchFamily="34" charset="0"/>
                <a:cs typeface="Times New Roman" panose="02020603050405020304" pitchFamily="18" charset="0"/>
              </a:rPr>
              <a:t> Panagiotis</a:t>
            </a:r>
            <a:r>
              <a:rPr lang="en-US" sz="4000" baseline="30000" dirty="0">
                <a:effectLst/>
                <a:latin typeface="Calibri" panose="020F0502020204030204" pitchFamily="34" charset="0"/>
                <a:ea typeface="Calibri" panose="020F0502020204030204" pitchFamily="34" charset="0"/>
                <a:cs typeface="Times New Roman" panose="02020603050405020304" pitchFamily="18" charset="0"/>
              </a:rPr>
              <a:t>1</a:t>
            </a:r>
            <a:r>
              <a:rPr lang="en-US" sz="4000" dirty="0">
                <a:effectLst/>
                <a:latin typeface="Calibri" panose="020F0502020204030204" pitchFamily="34" charset="0"/>
                <a:ea typeface="Calibri" panose="020F0502020204030204" pitchFamily="34" charset="0"/>
                <a:cs typeface="Times New Roman" panose="02020603050405020304" pitchFamily="18" charset="0"/>
              </a:rPr>
              <a:t>, </a:t>
            </a:r>
            <a:r>
              <a:rPr lang="en-US" sz="4000" dirty="0" err="1">
                <a:effectLst/>
                <a:latin typeface="Calibri" panose="020F0502020204030204" pitchFamily="34" charset="0"/>
                <a:ea typeface="Calibri" panose="020F0502020204030204" pitchFamily="34" charset="0"/>
                <a:cs typeface="Times New Roman" panose="02020603050405020304" pitchFamily="18" charset="0"/>
              </a:rPr>
              <a:t>Vagios</a:t>
            </a:r>
            <a:r>
              <a:rPr lang="en-US" sz="4000" dirty="0">
                <a:effectLst/>
                <a:latin typeface="Calibri" panose="020F0502020204030204" pitchFamily="34" charset="0"/>
                <a:ea typeface="Calibri" panose="020F0502020204030204" pitchFamily="34" charset="0"/>
                <a:cs typeface="Times New Roman" panose="02020603050405020304" pitchFamily="18" charset="0"/>
              </a:rPr>
              <a:t> Ilias</a:t>
            </a:r>
            <a:r>
              <a:rPr lang="en-US" sz="4000" baseline="30000" dirty="0">
                <a:effectLst/>
                <a:latin typeface="Calibri" panose="020F0502020204030204" pitchFamily="34" charset="0"/>
                <a:ea typeface="Calibri" panose="020F0502020204030204" pitchFamily="34" charset="0"/>
                <a:cs typeface="Times New Roman" panose="02020603050405020304" pitchFamily="18" charset="0"/>
              </a:rPr>
              <a:t>1</a:t>
            </a:r>
            <a:r>
              <a:rPr lang="en-US" sz="4000" dirty="0">
                <a:effectLst/>
                <a:latin typeface="Calibri" panose="020F0502020204030204" pitchFamily="34" charset="0"/>
                <a:ea typeface="Calibri" panose="020F0502020204030204" pitchFamily="34" charset="0"/>
                <a:cs typeface="Times New Roman" panose="02020603050405020304" pitchFamily="18" charset="0"/>
              </a:rPr>
              <a:t>, </a:t>
            </a:r>
            <a:r>
              <a:rPr lang="en-US" sz="4000" dirty="0" err="1">
                <a:effectLst/>
                <a:latin typeface="Calibri" panose="020F0502020204030204" pitchFamily="34" charset="0"/>
                <a:ea typeface="Calibri" panose="020F0502020204030204" pitchFamily="34" charset="0"/>
                <a:cs typeface="Times New Roman" panose="02020603050405020304" pitchFamily="18" charset="0"/>
              </a:rPr>
              <a:t>Panagi</a:t>
            </a:r>
            <a:r>
              <a:rPr lang="en-US" sz="4000" dirty="0">
                <a:effectLst/>
                <a:latin typeface="Calibri" panose="020F0502020204030204" pitchFamily="34" charset="0"/>
                <a:ea typeface="Calibri" panose="020F0502020204030204" pitchFamily="34" charset="0"/>
                <a:cs typeface="Times New Roman" panose="02020603050405020304" pitchFamily="18" charset="0"/>
              </a:rPr>
              <a:t> Christiana</a:t>
            </a:r>
            <a:r>
              <a:rPr lang="en-US" sz="4000" baseline="30000" dirty="0">
                <a:effectLst/>
                <a:latin typeface="Calibri" panose="020F0502020204030204" pitchFamily="34" charset="0"/>
                <a:ea typeface="Calibri" panose="020F0502020204030204" pitchFamily="34" charset="0"/>
                <a:cs typeface="Times New Roman" panose="02020603050405020304" pitchFamily="18" charset="0"/>
              </a:rPr>
              <a:t>1</a:t>
            </a:r>
            <a:r>
              <a:rPr lang="en-US" sz="4000" dirty="0">
                <a:effectLst/>
                <a:latin typeface="Calibri" panose="020F0502020204030204" pitchFamily="34" charset="0"/>
                <a:ea typeface="Calibri" panose="020F0502020204030204" pitchFamily="34" charset="0"/>
                <a:cs typeface="Times New Roman" panose="02020603050405020304" pitchFamily="18" charset="0"/>
              </a:rPr>
              <a:t>, </a:t>
            </a:r>
            <a:r>
              <a:rPr lang="en-US" sz="4000" dirty="0" err="1">
                <a:effectLst/>
                <a:latin typeface="Calibri" panose="020F0502020204030204" pitchFamily="34" charset="0"/>
                <a:ea typeface="Calibri" panose="020F0502020204030204" pitchFamily="34" charset="0"/>
                <a:cs typeface="Times New Roman" panose="02020603050405020304" pitchFamily="18" charset="0"/>
              </a:rPr>
              <a:t>Lanitis</a:t>
            </a:r>
            <a:r>
              <a:rPr lang="en-US" sz="4000" dirty="0">
                <a:effectLst/>
                <a:latin typeface="Calibri" panose="020F0502020204030204" pitchFamily="34" charset="0"/>
                <a:ea typeface="Calibri" panose="020F0502020204030204" pitchFamily="34" charset="0"/>
                <a:cs typeface="Times New Roman" panose="02020603050405020304" pitchFamily="18" charset="0"/>
              </a:rPr>
              <a:t> Sophocles</a:t>
            </a:r>
            <a:r>
              <a:rPr lang="en-US" sz="4000" baseline="30000" dirty="0">
                <a:effectLst/>
                <a:latin typeface="Calibri" panose="020F0502020204030204" pitchFamily="34" charset="0"/>
                <a:ea typeface="Calibri" panose="020F0502020204030204" pitchFamily="34" charset="0"/>
                <a:cs typeface="Times New Roman" panose="02020603050405020304" pitchFamily="18" charset="0"/>
              </a:rPr>
              <a:t>2</a:t>
            </a:r>
            <a:r>
              <a:rPr lang="en-US" sz="4000" dirty="0">
                <a:effectLst/>
                <a:latin typeface="Calibri" panose="020F0502020204030204" pitchFamily="34" charset="0"/>
                <a:ea typeface="Calibri" panose="020F0502020204030204" pitchFamily="34" charset="0"/>
                <a:cs typeface="Times New Roman" panose="02020603050405020304" pitchFamily="18" charset="0"/>
              </a:rPr>
              <a:t>, </a:t>
            </a:r>
            <a:r>
              <a:rPr lang="en-US" sz="4000" dirty="0" err="1">
                <a:effectLst/>
                <a:latin typeface="Calibri" panose="020F0502020204030204" pitchFamily="34" charset="0"/>
                <a:ea typeface="Calibri" panose="020F0502020204030204" pitchFamily="34" charset="0"/>
                <a:cs typeface="Times New Roman" panose="02020603050405020304" pitchFamily="18" charset="0"/>
              </a:rPr>
              <a:t>Kontos</a:t>
            </a:r>
            <a:r>
              <a:rPr lang="en-US" sz="4000" dirty="0">
                <a:effectLst/>
                <a:latin typeface="Calibri" panose="020F0502020204030204" pitchFamily="34" charset="0"/>
                <a:ea typeface="Calibri" panose="020F0502020204030204" pitchFamily="34" charset="0"/>
                <a:cs typeface="Times New Roman" panose="02020603050405020304" pitchFamily="18" charset="0"/>
              </a:rPr>
              <a:t> Michalis</a:t>
            </a:r>
            <a:r>
              <a:rPr lang="en-US" sz="4000" baseline="30000" dirty="0">
                <a:effectLst/>
                <a:latin typeface="Calibri" panose="020F0502020204030204" pitchFamily="34" charset="0"/>
                <a:ea typeface="Calibri" panose="020F0502020204030204" pitchFamily="34" charset="0"/>
                <a:cs typeface="Times New Roman" panose="02020603050405020304" pitchFamily="18" charset="0"/>
              </a:rPr>
              <a:t>1</a:t>
            </a:r>
            <a:endParaRPr lang="en-GR" sz="5400" kern="1400" spc="-50" dirty="0">
              <a:effectLst/>
              <a:latin typeface="Calibri Light" panose="020F0302020204030204" pitchFamily="34" charset="0"/>
              <a:ea typeface="Times New Roman" panose="02020603050405020304" pitchFamily="18" charset="0"/>
              <a:cs typeface="Times New Roman" panose="02020603050405020304" pitchFamily="18" charset="0"/>
            </a:endParaRPr>
          </a:p>
          <a:p>
            <a:r>
              <a:rPr lang="en-US" sz="3200" baseline="30000" dirty="0">
                <a:effectLst/>
                <a:latin typeface="Calibri" panose="020F0502020204030204" pitchFamily="34" charset="0"/>
                <a:ea typeface="Calibri" panose="020F0502020204030204" pitchFamily="34" charset="0"/>
                <a:cs typeface="Times New Roman" panose="02020603050405020304" pitchFamily="18" charset="0"/>
              </a:rPr>
              <a:t>1</a:t>
            </a:r>
            <a:r>
              <a:rPr lang="en-GR" sz="3200" kern="1400" spc="-50" dirty="0">
                <a:latin typeface="Calibri Light" panose="020F0302020204030204" pitchFamily="34" charset="0"/>
                <a:ea typeface="Calibri" panose="020F0502020204030204" pitchFamily="34" charset="0"/>
                <a:cs typeface="Times New Roman" panose="02020603050405020304" pitchFamily="18" charset="0"/>
              </a:rPr>
              <a:t> 1st Surgical Dept., Laikon Hospital, National and Kapodistrian University Of Athens, Greece</a:t>
            </a:r>
          </a:p>
          <a:p>
            <a:r>
              <a:rPr lang="en-US" sz="3200" baseline="30000" dirty="0">
                <a:effectLst/>
                <a:latin typeface="Calibri" panose="020F0502020204030204" pitchFamily="34" charset="0"/>
                <a:ea typeface="Calibri" panose="020F0502020204030204" pitchFamily="34" charset="0"/>
                <a:cs typeface="Times New Roman" panose="02020603050405020304" pitchFamily="18" charset="0"/>
              </a:rPr>
              <a:t>2</a:t>
            </a:r>
            <a:r>
              <a:rPr lang="en-GR" sz="3200" kern="1400" spc="-50" dirty="0">
                <a:latin typeface="Calibri Light" panose="020F0302020204030204" pitchFamily="34" charset="0"/>
                <a:ea typeface="Calibri" panose="020F0502020204030204" pitchFamily="34" charset="0"/>
                <a:cs typeface="Times New Roman" panose="02020603050405020304" pitchFamily="18" charset="0"/>
              </a:rPr>
              <a:t> </a:t>
            </a:r>
            <a:r>
              <a:rPr lang="en-GB" sz="3200" kern="1400" spc="-50" dirty="0">
                <a:latin typeface="Calibri Light" panose="020F0302020204030204" pitchFamily="34" charset="0"/>
                <a:ea typeface="Calibri" panose="020F0502020204030204" pitchFamily="34" charset="0"/>
                <a:cs typeface="Times New Roman" panose="02020603050405020304" pitchFamily="18" charset="0"/>
              </a:rPr>
              <a:t>2nd Surgical Dept. and Unit of Surgical Oncology “</a:t>
            </a:r>
            <a:r>
              <a:rPr lang="en-GB" sz="3200" kern="1400" spc="-50" dirty="0" err="1">
                <a:latin typeface="Calibri Light" panose="020F0302020204030204" pitchFamily="34" charset="0"/>
                <a:ea typeface="Calibri" panose="020F0502020204030204" pitchFamily="34" charset="0"/>
                <a:cs typeface="Times New Roman" panose="02020603050405020304" pitchFamily="18" charset="0"/>
              </a:rPr>
              <a:t>Korgialenio</a:t>
            </a:r>
            <a:r>
              <a:rPr lang="en-GB" sz="3200" kern="1400" spc="-50" dirty="0">
                <a:latin typeface="Calibri Light" panose="020F0302020204030204" pitchFamily="34" charset="0"/>
                <a:ea typeface="Calibri" panose="020F0502020204030204" pitchFamily="34" charset="0"/>
                <a:cs typeface="Times New Roman" panose="02020603050405020304" pitchFamily="18" charset="0"/>
              </a:rPr>
              <a:t> – </a:t>
            </a:r>
            <a:r>
              <a:rPr lang="en-GB" sz="3200" kern="1400" spc="-50" dirty="0" err="1">
                <a:latin typeface="Calibri Light" panose="020F0302020204030204" pitchFamily="34" charset="0"/>
                <a:ea typeface="Calibri" panose="020F0502020204030204" pitchFamily="34" charset="0"/>
                <a:cs typeface="Times New Roman" panose="02020603050405020304" pitchFamily="18" charset="0"/>
              </a:rPr>
              <a:t>Benakio</a:t>
            </a:r>
            <a:r>
              <a:rPr lang="en-GB" sz="3200" kern="1400" spc="-50" dirty="0">
                <a:latin typeface="Calibri Light" panose="020F0302020204030204" pitchFamily="34" charset="0"/>
                <a:ea typeface="Calibri" panose="020F0502020204030204" pitchFamily="34" charset="0"/>
                <a:cs typeface="Times New Roman" panose="02020603050405020304" pitchFamily="18" charset="0"/>
              </a:rPr>
              <a:t>”, Red Cross Hospital, Greece</a:t>
            </a:r>
            <a:endParaRPr lang="en-GR" sz="3200" kern="1400" spc="-50" dirty="0">
              <a:latin typeface="Calibri Light" panose="020F0302020204030204" pitchFamily="34" charset="0"/>
              <a:ea typeface="Calibri" panose="020F0502020204030204" pitchFamily="34" charset="0"/>
              <a:cs typeface="Times New Roman" panose="02020603050405020304" pitchFamily="18" charset="0"/>
            </a:endParaRPr>
          </a:p>
        </p:txBody>
      </p:sp>
      <p:sp>
        <p:nvSpPr>
          <p:cNvPr id="3" name="TextBox 2">
            <a:extLst>
              <a:ext uri="{FF2B5EF4-FFF2-40B4-BE49-F238E27FC236}">
                <a16:creationId xmlns:a16="http://schemas.microsoft.com/office/drawing/2014/main" id="{F6A1938D-8DCD-D54A-8E7C-A9D36E9ABF67}"/>
              </a:ext>
            </a:extLst>
          </p:cNvPr>
          <p:cNvSpPr txBox="1"/>
          <p:nvPr/>
        </p:nvSpPr>
        <p:spPr>
          <a:xfrm>
            <a:off x="3037114" y="6620691"/>
            <a:ext cx="12100492" cy="10618291"/>
          </a:xfrm>
          <a:prstGeom prst="rect">
            <a:avLst/>
          </a:prstGeom>
          <a:noFill/>
        </p:spPr>
        <p:txBody>
          <a:bodyPr wrap="square" rtlCol="0">
            <a:spAutoFit/>
          </a:bodyPr>
          <a:lstStyle/>
          <a:p>
            <a:pPr>
              <a:spcBef>
                <a:spcPts val="1200"/>
              </a:spcBef>
            </a:pPr>
            <a:r>
              <a:rPr lang="en-US" sz="3800" b="1" kern="0"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rPr>
              <a:t>Introduction</a:t>
            </a:r>
            <a:endParaRPr lang="en-GR" sz="3800" b="1" kern="0"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endParaRPr>
          </a:p>
          <a:p>
            <a:r>
              <a:rPr lang="en-US" sz="3800" dirty="0">
                <a:effectLst/>
                <a:latin typeface="Calibri" panose="020F0502020204030204" pitchFamily="34" charset="0"/>
                <a:ea typeface="Calibri" panose="020F0502020204030204" pitchFamily="34" charset="0"/>
                <a:cs typeface="Times New Roman" panose="02020603050405020304" pitchFamily="18" charset="0"/>
              </a:rPr>
              <a:t>Guidewires and metal markers have been in use for the localization of breast lesions and axillary lymph nodes for decades. </a:t>
            </a:r>
          </a:p>
          <a:p>
            <a:endParaRPr lang="en-US" sz="3800" dirty="0">
              <a:latin typeface="Calibri" panose="020F0502020204030204" pitchFamily="34" charset="0"/>
              <a:ea typeface="Calibri" panose="020F0502020204030204" pitchFamily="34" charset="0"/>
              <a:cs typeface="Times New Roman" panose="02020603050405020304" pitchFamily="18" charset="0"/>
            </a:endParaRPr>
          </a:p>
          <a:p>
            <a:r>
              <a:rPr lang="en-US" sz="3800" dirty="0">
                <a:effectLst/>
                <a:latin typeface="Calibri" panose="020F0502020204030204" pitchFamily="34" charset="0"/>
                <a:ea typeface="Calibri" panose="020F0502020204030204" pitchFamily="34" charset="0"/>
                <a:cs typeface="Times New Roman" panose="02020603050405020304" pitchFamily="18" charset="0"/>
              </a:rPr>
              <a:t>Recent technological advancements have introduced </a:t>
            </a:r>
            <a:r>
              <a:rPr lang="en-US" sz="3800" b="1" dirty="0">
                <a:effectLst/>
                <a:latin typeface="Calibri" panose="020F0502020204030204" pitchFamily="34" charset="0"/>
                <a:ea typeface="Calibri" panose="020F0502020204030204" pitchFamily="34" charset="0"/>
                <a:cs typeface="Times New Roman" panose="02020603050405020304" pitchFamily="18" charset="0"/>
              </a:rPr>
              <a:t>radioactive</a:t>
            </a:r>
            <a:r>
              <a:rPr lang="en-US" sz="3800" dirty="0">
                <a:effectLst/>
                <a:latin typeface="Calibri" panose="020F0502020204030204" pitchFamily="34" charset="0"/>
                <a:ea typeface="Calibri" panose="020F0502020204030204" pitchFamily="34" charset="0"/>
                <a:cs typeface="Times New Roman" panose="02020603050405020304" pitchFamily="18" charset="0"/>
              </a:rPr>
              <a:t> and </a:t>
            </a:r>
            <a:r>
              <a:rPr lang="en-US" sz="3800" b="1" dirty="0">
                <a:effectLst/>
                <a:latin typeface="Calibri" panose="020F0502020204030204" pitchFamily="34" charset="0"/>
                <a:ea typeface="Calibri" panose="020F0502020204030204" pitchFamily="34" charset="0"/>
                <a:cs typeface="Times New Roman" panose="02020603050405020304" pitchFamily="18" charset="0"/>
              </a:rPr>
              <a:t>magnetic</a:t>
            </a:r>
            <a:r>
              <a:rPr lang="en-US" sz="3800" dirty="0">
                <a:effectLst/>
                <a:latin typeface="Calibri" panose="020F0502020204030204" pitchFamily="34" charset="0"/>
                <a:ea typeface="Calibri" panose="020F0502020204030204" pitchFamily="34" charset="0"/>
                <a:cs typeface="Times New Roman" panose="02020603050405020304" pitchFamily="18" charset="0"/>
              </a:rPr>
              <a:t> seeds, as well as </a:t>
            </a:r>
            <a:r>
              <a:rPr lang="en-US" sz="3800" b="1" dirty="0">
                <a:effectLst/>
                <a:latin typeface="Calibri" panose="020F0502020204030204" pitchFamily="34" charset="0"/>
                <a:ea typeface="Calibri" panose="020F0502020204030204" pitchFamily="34" charset="0"/>
                <a:cs typeface="Times New Roman" panose="02020603050405020304" pitchFamily="18" charset="0"/>
              </a:rPr>
              <a:t>radar</a:t>
            </a:r>
            <a:r>
              <a:rPr lang="en-US" sz="3800" dirty="0">
                <a:effectLst/>
                <a:latin typeface="Calibri" panose="020F0502020204030204" pitchFamily="34" charset="0"/>
                <a:ea typeface="Calibri" panose="020F0502020204030204" pitchFamily="34" charset="0"/>
                <a:cs typeface="Times New Roman" panose="02020603050405020304" pitchFamily="18" charset="0"/>
              </a:rPr>
              <a:t> and </a:t>
            </a:r>
            <a:r>
              <a:rPr lang="en-US" sz="3800" b="1" dirty="0">
                <a:effectLst/>
                <a:latin typeface="Calibri" panose="020F0502020204030204" pitchFamily="34" charset="0"/>
                <a:ea typeface="Calibri" panose="020F0502020204030204" pitchFamily="34" charset="0"/>
                <a:cs typeface="Times New Roman" panose="02020603050405020304" pitchFamily="18" charset="0"/>
              </a:rPr>
              <a:t>RFID</a:t>
            </a:r>
            <a:r>
              <a:rPr lang="en-US" sz="3800" dirty="0">
                <a:effectLst/>
                <a:latin typeface="Calibri" panose="020F0502020204030204" pitchFamily="34" charset="0"/>
                <a:ea typeface="Calibri" panose="020F0502020204030204" pitchFamily="34" charset="0"/>
                <a:cs typeface="Times New Roman" panose="02020603050405020304" pitchFamily="18" charset="0"/>
              </a:rPr>
              <a:t> based devices, with equivalent results and obvious advantages.</a:t>
            </a:r>
            <a:endParaRPr lang="en-GR" sz="3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sz="3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3800" dirty="0">
                <a:effectLst/>
                <a:latin typeface="Calibri" panose="020F0502020204030204" pitchFamily="34" charset="0"/>
                <a:ea typeface="Calibri" panose="020F0502020204030204" pitchFamily="34" charset="0"/>
                <a:cs typeface="Times New Roman" panose="02020603050405020304" pitchFamily="18" charset="0"/>
              </a:rPr>
              <a:t>This prospective cohort investigates the efficacy of </a:t>
            </a:r>
            <a:r>
              <a:rPr lang="en-US" sz="3800" b="1" dirty="0">
                <a:effectLst/>
                <a:latin typeface="Calibri" panose="020F0502020204030204" pitchFamily="34" charset="0"/>
                <a:ea typeface="Calibri" panose="020F0502020204030204" pitchFamily="34" charset="0"/>
                <a:cs typeface="Times New Roman" panose="02020603050405020304" pitchFamily="18" charset="0"/>
              </a:rPr>
              <a:t>RFID LOCALIZER</a:t>
            </a:r>
            <a:r>
              <a:rPr lang="en-US" sz="3800" dirty="0">
                <a:effectLst/>
                <a:latin typeface="Calibri" panose="020F0502020204030204" pitchFamily="34" charset="0"/>
                <a:ea typeface="Calibri" panose="020F0502020204030204" pitchFamily="34" charset="0"/>
                <a:cs typeface="Times New Roman" panose="02020603050405020304" pitchFamily="18" charset="0"/>
              </a:rPr>
              <a:t> for the localization of:</a:t>
            </a:r>
          </a:p>
          <a:p>
            <a:pPr marL="571500" indent="-571500">
              <a:buFont typeface="Arial" panose="020B0604020202020204" pitchFamily="34" charset="0"/>
              <a:buChar char="•"/>
            </a:pPr>
            <a:r>
              <a:rPr lang="en-US" sz="3800" dirty="0">
                <a:effectLst/>
                <a:latin typeface="Calibri" panose="020F0502020204030204" pitchFamily="34" charset="0"/>
                <a:ea typeface="Calibri" panose="020F0502020204030204" pitchFamily="34" charset="0"/>
                <a:cs typeface="Times New Roman" panose="02020603050405020304" pitchFamily="18" charset="0"/>
              </a:rPr>
              <a:t>non-palpable breast lesions, and </a:t>
            </a:r>
          </a:p>
          <a:p>
            <a:pPr marL="571500" indent="-571500">
              <a:buFont typeface="Arial" panose="020B0604020202020204" pitchFamily="34" charset="0"/>
              <a:buChar char="•"/>
            </a:pPr>
            <a:r>
              <a:rPr lang="en-US" sz="3800" dirty="0">
                <a:effectLst/>
                <a:latin typeface="Calibri" panose="020F0502020204030204" pitchFamily="34" charset="0"/>
                <a:ea typeface="Calibri" panose="020F0502020204030204" pitchFamily="34" charset="0"/>
                <a:cs typeface="Times New Roman" panose="02020603050405020304" pitchFamily="18" charset="0"/>
              </a:rPr>
              <a:t>infiltrated axillary lymph nodes, scheduled for neoadjuvant treatment</a:t>
            </a:r>
          </a:p>
          <a:p>
            <a:endParaRPr lang="en-US" sz="3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3800" dirty="0">
                <a:latin typeface="Calibri" panose="020F0502020204030204" pitchFamily="34" charset="0"/>
                <a:ea typeface="Calibri" panose="020F0502020204030204" pitchFamily="34" charset="0"/>
                <a:cs typeface="Times New Roman" panose="02020603050405020304" pitchFamily="18" charset="0"/>
              </a:rPr>
              <a:t>Parameters </a:t>
            </a:r>
            <a:r>
              <a:rPr lang="en-US" sz="3800" dirty="0">
                <a:effectLst/>
                <a:latin typeface="Calibri" panose="020F0502020204030204" pitchFamily="34" charset="0"/>
                <a:ea typeface="Calibri" panose="020F0502020204030204" pitchFamily="34" charset="0"/>
                <a:cs typeface="Times New Roman" panose="02020603050405020304" pitchFamily="18" charset="0"/>
              </a:rPr>
              <a:t>include placement efficiency, ease of use, safety and operative outcomes.</a:t>
            </a:r>
            <a:endParaRPr lang="en-GR" sz="3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TextBox 3">
            <a:extLst>
              <a:ext uri="{FF2B5EF4-FFF2-40B4-BE49-F238E27FC236}">
                <a16:creationId xmlns:a16="http://schemas.microsoft.com/office/drawing/2014/main" id="{C3E72912-F2B3-6134-F4BE-09FC1FED60E6}"/>
              </a:ext>
            </a:extLst>
          </p:cNvPr>
          <p:cNvSpPr txBox="1"/>
          <p:nvPr/>
        </p:nvSpPr>
        <p:spPr>
          <a:xfrm>
            <a:off x="15109362" y="6609806"/>
            <a:ext cx="12156982" cy="10033516"/>
          </a:xfrm>
          <a:prstGeom prst="rect">
            <a:avLst/>
          </a:prstGeom>
          <a:noFill/>
        </p:spPr>
        <p:txBody>
          <a:bodyPr wrap="square" rtlCol="0">
            <a:spAutoFit/>
          </a:bodyPr>
          <a:lstStyle/>
          <a:p>
            <a:pPr>
              <a:spcBef>
                <a:spcPts val="1200"/>
              </a:spcBef>
            </a:pPr>
            <a:r>
              <a:rPr lang="en-US" sz="3800" b="1" kern="0"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rPr>
              <a:t>Materials and methods</a:t>
            </a:r>
            <a:endParaRPr lang="en-GR" sz="3800" b="1" kern="0"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endParaRPr>
          </a:p>
          <a:p>
            <a:r>
              <a:rPr lang="en-US" sz="3800" dirty="0">
                <a:effectLst/>
                <a:latin typeface="Calibri" panose="020F0502020204030204" pitchFamily="34" charset="0"/>
                <a:ea typeface="Calibri" panose="020F0502020204030204" pitchFamily="34" charset="0"/>
                <a:cs typeface="Times New Roman" panose="02020603050405020304" pitchFamily="18" charset="0"/>
              </a:rPr>
              <a:t>Women with non-palpable breast lesions </a:t>
            </a:r>
            <a:r>
              <a:rPr lang="en-US" sz="3800" b="1" dirty="0">
                <a:effectLst/>
                <a:latin typeface="Calibri" panose="020F0502020204030204" pitchFamily="34" charset="0"/>
                <a:ea typeface="Calibri" panose="020F0502020204030204" pitchFamily="34" charset="0"/>
                <a:cs typeface="Times New Roman" panose="02020603050405020304" pitchFamily="18" charset="0"/>
              </a:rPr>
              <a:t>(short-term)</a:t>
            </a:r>
            <a:r>
              <a:rPr lang="en-US" sz="3800" dirty="0">
                <a:effectLst/>
                <a:latin typeface="Calibri" panose="020F0502020204030204" pitchFamily="34" charset="0"/>
                <a:ea typeface="Calibri" panose="020F0502020204030204" pitchFamily="34" charset="0"/>
                <a:cs typeface="Times New Roman" panose="02020603050405020304" pitchFamily="18" charset="0"/>
              </a:rPr>
              <a:t> or breast cancers planned for neoadjuvant chemotherapy </a:t>
            </a:r>
            <a:r>
              <a:rPr lang="en-US" sz="3800" b="1" dirty="0">
                <a:effectLst/>
                <a:latin typeface="Calibri" panose="020F0502020204030204" pitchFamily="34" charset="0"/>
                <a:ea typeface="Calibri" panose="020F0502020204030204" pitchFamily="34" charset="0"/>
                <a:cs typeface="Times New Roman" panose="02020603050405020304" pitchFamily="18" charset="0"/>
              </a:rPr>
              <a:t>(long-term)</a:t>
            </a:r>
            <a:r>
              <a:rPr lang="en-US" sz="3800" dirty="0">
                <a:effectLst/>
                <a:latin typeface="Calibri" panose="020F0502020204030204" pitchFamily="34" charset="0"/>
                <a:ea typeface="Calibri" panose="020F0502020204030204" pitchFamily="34" charset="0"/>
                <a:cs typeface="Times New Roman" panose="02020603050405020304" pitchFamily="18" charset="0"/>
              </a:rPr>
              <a:t>, or women planned for </a:t>
            </a:r>
            <a:r>
              <a:rPr lang="en-US" sz="3800" b="1" dirty="0">
                <a:effectLst/>
                <a:latin typeface="Calibri" panose="020F0502020204030204" pitchFamily="34" charset="0"/>
                <a:ea typeface="Calibri" panose="020F0502020204030204" pitchFamily="34" charset="0"/>
                <a:cs typeface="Times New Roman" panose="02020603050405020304" pitchFamily="18" charset="0"/>
              </a:rPr>
              <a:t>targeted axillary dissection (TAD)</a:t>
            </a:r>
            <a:r>
              <a:rPr lang="en-US" sz="3800" dirty="0">
                <a:effectLst/>
                <a:latin typeface="Calibri" panose="020F0502020204030204" pitchFamily="34" charset="0"/>
                <a:ea typeface="Calibri" panose="020F0502020204030204" pitchFamily="34" charset="0"/>
                <a:cs typeface="Times New Roman" panose="02020603050405020304" pitchFamily="18" charset="0"/>
              </a:rPr>
              <a:t> were included.</a:t>
            </a:r>
          </a:p>
          <a:p>
            <a:endParaRPr lang="en-GR" sz="3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3800" dirty="0">
                <a:effectLst/>
                <a:latin typeface="Calibri" panose="020F0502020204030204" pitchFamily="34" charset="0"/>
                <a:ea typeface="Calibri" panose="020F0502020204030204" pitchFamily="34" charset="0"/>
                <a:cs typeface="Times New Roman" panose="02020603050405020304" pitchFamily="18" charset="0"/>
              </a:rPr>
              <a:t>Data collected included demographic parameters, tumor location, histopathology, duration of the insertion procedure, distance from lesion, ease of use and complications. </a:t>
            </a:r>
          </a:p>
          <a:p>
            <a:endParaRPr lang="en-US" sz="3800" dirty="0">
              <a:latin typeface="Calibri" panose="020F0502020204030204" pitchFamily="34" charset="0"/>
              <a:ea typeface="Calibri" panose="020F0502020204030204" pitchFamily="34" charset="0"/>
              <a:cs typeface="Times New Roman" panose="02020603050405020304" pitchFamily="18" charset="0"/>
            </a:endParaRPr>
          </a:p>
          <a:p>
            <a:r>
              <a:rPr lang="en-US" sz="3800" dirty="0">
                <a:effectLst/>
                <a:latin typeface="Calibri" panose="020F0502020204030204" pitchFamily="34" charset="0"/>
                <a:ea typeface="Calibri" panose="020F0502020204030204" pitchFamily="34" charset="0"/>
                <a:cs typeface="Times New Roman" panose="02020603050405020304" pitchFamily="18" charset="0"/>
              </a:rPr>
              <a:t>Operational parameters recorded were length of time from placement to surgery, duration of surgery, identification and retrieval rates, marker migration, difficulty locating the marker, final histopathology, resection margins and patient morbidity.</a:t>
            </a:r>
            <a:endParaRPr lang="en-GR" sz="3800" dirty="0">
              <a:effectLst/>
              <a:latin typeface="Calibri" panose="020F0502020204030204" pitchFamily="34" charset="0"/>
              <a:ea typeface="Calibri" panose="020F0502020204030204" pitchFamily="34" charset="0"/>
              <a:cs typeface="Times New Roman" panose="02020603050405020304" pitchFamily="18" charset="0"/>
            </a:endParaRPr>
          </a:p>
          <a:p>
            <a:endParaRPr lang="en-GR" sz="3800" dirty="0"/>
          </a:p>
        </p:txBody>
      </p:sp>
      <p:graphicFrame>
        <p:nvGraphicFramePr>
          <p:cNvPr id="5" name="Diagram 4">
            <a:extLst>
              <a:ext uri="{FF2B5EF4-FFF2-40B4-BE49-F238E27FC236}">
                <a16:creationId xmlns:a16="http://schemas.microsoft.com/office/drawing/2014/main" id="{A5C471B1-8011-0E44-0DCC-AB1441454882}"/>
              </a:ext>
            </a:extLst>
          </p:cNvPr>
          <p:cNvGraphicFramePr/>
          <p:nvPr>
            <p:extLst>
              <p:ext uri="{D42A27DB-BD31-4B8C-83A1-F6EECF244321}">
                <p14:modId xmlns:p14="http://schemas.microsoft.com/office/powerpoint/2010/main" val="1468885837"/>
              </p:ext>
            </p:extLst>
          </p:nvPr>
        </p:nvGraphicFramePr>
        <p:xfrm>
          <a:off x="3048001" y="13073098"/>
          <a:ext cx="24557968" cy="134556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TextBox 5">
            <a:extLst>
              <a:ext uri="{FF2B5EF4-FFF2-40B4-BE49-F238E27FC236}">
                <a16:creationId xmlns:a16="http://schemas.microsoft.com/office/drawing/2014/main" id="{E9FEF9F0-39E5-59F0-70BF-7FAD64EBCFCC}"/>
              </a:ext>
            </a:extLst>
          </p:cNvPr>
          <p:cNvSpPr txBox="1"/>
          <p:nvPr/>
        </p:nvSpPr>
        <p:spPr>
          <a:xfrm>
            <a:off x="2858361" y="21925452"/>
            <a:ext cx="15788639" cy="14865608"/>
          </a:xfrm>
          <a:prstGeom prst="rect">
            <a:avLst/>
          </a:prstGeom>
          <a:noFill/>
        </p:spPr>
        <p:txBody>
          <a:bodyPr wrap="square" rtlCol="0">
            <a:spAutoFit/>
          </a:bodyPr>
          <a:lstStyle/>
          <a:p>
            <a:pPr>
              <a:spcBef>
                <a:spcPts val="1200"/>
              </a:spcBef>
            </a:pPr>
            <a:r>
              <a:rPr lang="en-US" sz="4000" b="1" kern="0"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rPr>
              <a:t>Results</a:t>
            </a:r>
            <a:endParaRPr lang="en-GR" sz="4000" b="1" kern="0"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endParaRPr>
          </a:p>
          <a:p>
            <a:r>
              <a:rPr lang="en-US" sz="4000" dirty="0">
                <a:effectLst/>
                <a:latin typeface="Calibri" panose="020F0502020204030204" pitchFamily="34" charset="0"/>
                <a:ea typeface="Calibri" panose="020F0502020204030204" pitchFamily="34" charset="0"/>
                <a:cs typeface="Times New Roman" panose="02020603050405020304" pitchFamily="18" charset="0"/>
              </a:rPr>
              <a:t>34 markers were inserted in 31 patients between June 2021 and April 2023 (Table 1). Mean placement time was 10.8 minutes for breast lesions and 6.4 minutes for axillary lymph nodes, with 0 complications. Bracketing was employed in 3 patients (12.5%), using two markers. </a:t>
            </a:r>
            <a:endParaRPr lang="en-GR" sz="40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a:p>
            <a:r>
              <a:rPr lang="en-US" sz="4000" dirty="0">
                <a:effectLst/>
                <a:latin typeface="Calibri" panose="020F0502020204030204" pitchFamily="34" charset="0"/>
                <a:ea typeface="Calibri" panose="020F0502020204030204" pitchFamily="34" charset="0"/>
                <a:cs typeface="Times New Roman" panose="02020603050405020304" pitchFamily="18" charset="0"/>
              </a:rPr>
              <a:t>In 19 of 24 breast lesions the marker was placed within the lesion (79.1%), and the overall mean distance of the device from the lesion margin was 1.2mm. In 5 of 7 lymph nodes the marker was placed inside the lymph node (71.4%) and the overall mean distance of the device from the edge of the lymph node was 0.57mm. </a:t>
            </a:r>
            <a:endParaRPr lang="en-GR" sz="40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sz="4000" dirty="0">
              <a:latin typeface="Calibri" panose="020F0502020204030204" pitchFamily="34" charset="0"/>
              <a:ea typeface="Calibri" panose="020F0502020204030204" pitchFamily="34" charset="0"/>
              <a:cs typeface="Times New Roman" panose="02020603050405020304" pitchFamily="18" charset="0"/>
            </a:endParaRPr>
          </a:p>
          <a:p>
            <a:r>
              <a:rPr lang="en-US" sz="4000" dirty="0">
                <a:effectLst/>
                <a:latin typeface="Calibri" panose="020F0502020204030204" pitchFamily="34" charset="0"/>
                <a:ea typeface="Calibri" panose="020F0502020204030204" pitchFamily="34" charset="0"/>
                <a:cs typeface="Times New Roman" panose="02020603050405020304" pitchFamily="18" charset="0"/>
              </a:rPr>
              <a:t>Surgical operation has been completed for 21 of the patients so far (67.7%), </a:t>
            </a:r>
          </a:p>
          <a:p>
            <a:pPr marL="571500" indent="-571500">
              <a:buFont typeface="Arial" panose="020B0604020202020204" pitchFamily="34" charset="0"/>
              <a:buChar char="•"/>
            </a:pPr>
            <a:r>
              <a:rPr lang="en-US" sz="4000" dirty="0">
                <a:effectLst/>
                <a:latin typeface="Calibri" panose="020F0502020204030204" pitchFamily="34" charset="0"/>
                <a:ea typeface="Calibri" panose="020F0502020204030204" pitchFamily="34" charset="0"/>
                <a:cs typeface="Times New Roman" panose="02020603050405020304" pitchFamily="18" charset="0"/>
              </a:rPr>
              <a:t>No marker migration noted (0%). </a:t>
            </a:r>
          </a:p>
          <a:p>
            <a:pPr marL="571500" indent="-571500">
              <a:buFont typeface="Arial" panose="020B0604020202020204" pitchFamily="34" charset="0"/>
              <a:buChar char="•"/>
            </a:pPr>
            <a:r>
              <a:rPr lang="en-US" sz="4000" dirty="0">
                <a:effectLst/>
                <a:latin typeface="Calibri" panose="020F0502020204030204" pitchFamily="34" charset="0"/>
                <a:ea typeface="Calibri" panose="020F0502020204030204" pitchFamily="34" charset="0"/>
                <a:cs typeface="Times New Roman" panose="02020603050405020304" pitchFamily="18" charset="0"/>
              </a:rPr>
              <a:t>Mean duration of surgery: 100 minutes</a:t>
            </a:r>
          </a:p>
          <a:p>
            <a:pPr marL="571500" indent="-571500">
              <a:buFont typeface="Arial" panose="020B0604020202020204" pitchFamily="34" charset="0"/>
              <a:buChar char="•"/>
            </a:pPr>
            <a:r>
              <a:rPr lang="en-US" sz="4000" dirty="0">
                <a:effectLst/>
                <a:latin typeface="Calibri" panose="020F0502020204030204" pitchFamily="34" charset="0"/>
                <a:ea typeface="Calibri" panose="020F0502020204030204" pitchFamily="34" charset="0"/>
                <a:cs typeface="Times New Roman" panose="02020603050405020304" pitchFamily="18" charset="0"/>
              </a:rPr>
              <a:t>Mean distance of marker from tumor margin on pathology 1.2mm (range 0-7mm).</a:t>
            </a:r>
          </a:p>
          <a:p>
            <a:pPr marL="571500" indent="-571500">
              <a:buFont typeface="Arial" panose="020B0604020202020204" pitchFamily="34" charset="0"/>
              <a:buChar char="•"/>
            </a:pPr>
            <a:r>
              <a:rPr lang="en-US" sz="4000" dirty="0">
                <a:effectLst/>
                <a:latin typeface="Calibri" panose="020F0502020204030204" pitchFamily="34" charset="0"/>
                <a:ea typeface="Calibri" panose="020F0502020204030204" pitchFamily="34" charset="0"/>
                <a:cs typeface="Times New Roman" panose="02020603050405020304" pitchFamily="18" charset="0"/>
              </a:rPr>
              <a:t>All tumors had clear resection margins (R0)</a:t>
            </a:r>
          </a:p>
          <a:p>
            <a:pPr marL="571500" indent="-571500">
              <a:buFont typeface="Arial" panose="020B0604020202020204" pitchFamily="34" charset="0"/>
              <a:buChar char="•"/>
            </a:pP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a:p>
            <a:r>
              <a:rPr lang="en-US" sz="4000" dirty="0">
                <a:effectLst/>
                <a:latin typeface="Calibri" panose="020F0502020204030204" pitchFamily="34" charset="0"/>
                <a:ea typeface="Calibri" panose="020F0502020204030204" pitchFamily="34" charset="0"/>
                <a:cs typeface="Times New Roman" panose="02020603050405020304" pitchFamily="18" charset="0"/>
              </a:rPr>
              <a:t>Operative morbidity: </a:t>
            </a:r>
          </a:p>
          <a:p>
            <a:pPr marL="571500" indent="-571500">
              <a:buFont typeface="Arial" panose="020B0604020202020204" pitchFamily="34" charset="0"/>
              <a:buChar char="•"/>
            </a:pPr>
            <a:r>
              <a:rPr lang="en-US" sz="4000" dirty="0">
                <a:effectLst/>
                <a:latin typeface="Calibri" panose="020F0502020204030204" pitchFamily="34" charset="0"/>
                <a:ea typeface="Calibri" panose="020F0502020204030204" pitchFamily="34" charset="0"/>
                <a:cs typeface="Times New Roman" panose="02020603050405020304" pitchFamily="18" charset="0"/>
              </a:rPr>
              <a:t>5 seromas (23.8%), </a:t>
            </a:r>
          </a:p>
          <a:p>
            <a:pPr marL="571500" indent="-571500">
              <a:buFont typeface="Arial" panose="020B0604020202020204" pitchFamily="34" charset="0"/>
              <a:buChar char="•"/>
            </a:pPr>
            <a:r>
              <a:rPr lang="en-US" sz="4000" dirty="0">
                <a:effectLst/>
                <a:latin typeface="Calibri" panose="020F0502020204030204" pitchFamily="34" charset="0"/>
                <a:ea typeface="Calibri" panose="020F0502020204030204" pitchFamily="34" charset="0"/>
                <a:cs typeface="Times New Roman" panose="02020603050405020304" pitchFamily="18" charset="0"/>
              </a:rPr>
              <a:t>1 hematoma (4.8%)</a:t>
            </a:r>
          </a:p>
          <a:p>
            <a:pPr marL="571500" indent="-571500">
              <a:buFont typeface="Arial" panose="020B0604020202020204" pitchFamily="34" charset="0"/>
              <a:buChar char="•"/>
            </a:pPr>
            <a:r>
              <a:rPr lang="en-US" sz="4000" dirty="0">
                <a:effectLst/>
                <a:latin typeface="Calibri" panose="020F0502020204030204" pitchFamily="34" charset="0"/>
                <a:ea typeface="Calibri" panose="020F0502020204030204" pitchFamily="34" charset="0"/>
                <a:cs typeface="Times New Roman" panose="02020603050405020304" pitchFamily="18" charset="0"/>
              </a:rPr>
              <a:t>1 fat necrosis (4.8%). </a:t>
            </a:r>
          </a:p>
          <a:p>
            <a:r>
              <a:rPr lang="en-US" sz="4000" dirty="0">
                <a:effectLst/>
                <a:latin typeface="Calibri" panose="020F0502020204030204" pitchFamily="34" charset="0"/>
                <a:ea typeface="Calibri" panose="020F0502020204030204" pitchFamily="34" charset="0"/>
                <a:cs typeface="Times New Roman" panose="02020603050405020304" pitchFamily="18" charset="0"/>
              </a:rPr>
              <a:t>No patient mortality was observed (0%)</a:t>
            </a:r>
            <a:endParaRPr lang="en-GR" sz="40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7" name="Table 6">
            <a:extLst>
              <a:ext uri="{FF2B5EF4-FFF2-40B4-BE49-F238E27FC236}">
                <a16:creationId xmlns:a16="http://schemas.microsoft.com/office/drawing/2014/main" id="{046B2210-0562-E94F-ADDD-B2ADD54064E2}"/>
              </a:ext>
            </a:extLst>
          </p:cNvPr>
          <p:cNvGraphicFramePr>
            <a:graphicFrameLocks noGrp="1"/>
          </p:cNvGraphicFramePr>
          <p:nvPr>
            <p:extLst>
              <p:ext uri="{D42A27DB-BD31-4B8C-83A1-F6EECF244321}">
                <p14:modId xmlns:p14="http://schemas.microsoft.com/office/powerpoint/2010/main" val="3063517377"/>
              </p:ext>
            </p:extLst>
          </p:nvPr>
        </p:nvGraphicFramePr>
        <p:xfrm>
          <a:off x="19605403" y="25349952"/>
          <a:ext cx="7743812" cy="9759090"/>
        </p:xfrm>
        <a:graphic>
          <a:graphicData uri="http://schemas.openxmlformats.org/drawingml/2006/table">
            <a:tbl>
              <a:tblPr firstRow="1" firstCol="1" bandRow="1">
                <a:tableStyleId>{5C22544A-7EE6-4342-B048-85BDC9FD1C3A}</a:tableStyleId>
              </a:tblPr>
              <a:tblGrid>
                <a:gridCol w="4929367">
                  <a:extLst>
                    <a:ext uri="{9D8B030D-6E8A-4147-A177-3AD203B41FA5}">
                      <a16:colId xmlns:a16="http://schemas.microsoft.com/office/drawing/2014/main" val="1660675883"/>
                    </a:ext>
                  </a:extLst>
                </a:gridCol>
                <a:gridCol w="2814445">
                  <a:extLst>
                    <a:ext uri="{9D8B030D-6E8A-4147-A177-3AD203B41FA5}">
                      <a16:colId xmlns:a16="http://schemas.microsoft.com/office/drawing/2014/main" val="230072224"/>
                    </a:ext>
                  </a:extLst>
                </a:gridCol>
              </a:tblGrid>
              <a:tr h="650606">
                <a:tc>
                  <a:txBody>
                    <a:bodyPr/>
                    <a:lstStyle/>
                    <a:p>
                      <a:r>
                        <a:rPr lang="en-US" sz="4000" b="1" kern="100" dirty="0">
                          <a:solidFill>
                            <a:schemeClr val="accent1"/>
                          </a:solidFill>
                          <a:effectLst/>
                        </a:rPr>
                        <a:t>Marker placement</a:t>
                      </a:r>
                      <a:endParaRPr lang="en-GR" sz="4000" b="1" kern="100"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oFill/>
                  </a:tcPr>
                </a:tc>
                <a:tc>
                  <a:txBody>
                    <a:bodyPr/>
                    <a:lstStyle/>
                    <a:p>
                      <a:r>
                        <a:rPr lang="en-US" sz="4000" b="0" kern="100" dirty="0">
                          <a:solidFill>
                            <a:schemeClr val="accent1"/>
                          </a:solidFill>
                          <a:effectLst/>
                        </a:rPr>
                        <a:t> </a:t>
                      </a:r>
                      <a:endParaRPr lang="en-GR" sz="4000" b="0" kern="100"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oFill/>
                  </a:tcPr>
                </a:tc>
                <a:extLst>
                  <a:ext uri="{0D108BD9-81ED-4DB2-BD59-A6C34878D82A}">
                    <a16:rowId xmlns:a16="http://schemas.microsoft.com/office/drawing/2014/main" val="3895903113"/>
                  </a:ext>
                </a:extLst>
              </a:tr>
              <a:tr h="650606">
                <a:tc>
                  <a:txBody>
                    <a:bodyPr/>
                    <a:lstStyle/>
                    <a:p>
                      <a:r>
                        <a:rPr lang="en-US" sz="4000" b="0" kern="100" dirty="0">
                          <a:effectLst/>
                        </a:rPr>
                        <a:t>Breast</a:t>
                      </a:r>
                      <a:endParaRPr lang="en-GR" sz="4000" b="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en-US" sz="4000" b="0" kern="100">
                          <a:effectLst/>
                        </a:rPr>
                        <a:t>24 (77.4%)</a:t>
                      </a:r>
                      <a:endParaRPr lang="en-GR" sz="4000" b="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935112416"/>
                  </a:ext>
                </a:extLst>
              </a:tr>
              <a:tr h="650606">
                <a:tc>
                  <a:txBody>
                    <a:bodyPr/>
                    <a:lstStyle/>
                    <a:p>
                      <a:r>
                        <a:rPr lang="en-US" sz="4000" b="0" kern="100">
                          <a:effectLst/>
                        </a:rPr>
                        <a:t>Axilla</a:t>
                      </a:r>
                      <a:endParaRPr lang="en-GR" sz="4000" b="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en-US" sz="4000" b="0" kern="100" dirty="0">
                          <a:effectLst/>
                        </a:rPr>
                        <a:t>7 (22.6%)</a:t>
                      </a:r>
                      <a:endParaRPr lang="en-GR" sz="4000" b="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909739213"/>
                  </a:ext>
                </a:extLst>
              </a:tr>
              <a:tr h="650606">
                <a:tc>
                  <a:txBody>
                    <a:bodyPr/>
                    <a:lstStyle/>
                    <a:p>
                      <a:r>
                        <a:rPr lang="en-US" sz="4000" b="0" kern="100" dirty="0">
                          <a:effectLst/>
                        </a:rPr>
                        <a:t> </a:t>
                      </a:r>
                      <a:endParaRPr lang="en-GR" sz="4000" b="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oFill/>
                  </a:tcPr>
                </a:tc>
                <a:tc>
                  <a:txBody>
                    <a:bodyPr/>
                    <a:lstStyle/>
                    <a:p>
                      <a:r>
                        <a:rPr lang="en-US" sz="4000" b="0" kern="100" dirty="0">
                          <a:effectLst/>
                        </a:rPr>
                        <a:t> </a:t>
                      </a:r>
                      <a:endParaRPr lang="en-GR" sz="4000" b="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oFill/>
                  </a:tcPr>
                </a:tc>
                <a:extLst>
                  <a:ext uri="{0D108BD9-81ED-4DB2-BD59-A6C34878D82A}">
                    <a16:rowId xmlns:a16="http://schemas.microsoft.com/office/drawing/2014/main" val="896231723"/>
                  </a:ext>
                </a:extLst>
              </a:tr>
              <a:tr h="650606">
                <a:tc>
                  <a:txBody>
                    <a:bodyPr/>
                    <a:lstStyle/>
                    <a:p>
                      <a:r>
                        <a:rPr lang="en-US" sz="4000" b="1" kern="100" dirty="0">
                          <a:solidFill>
                            <a:schemeClr val="accent1"/>
                          </a:solidFill>
                          <a:effectLst/>
                        </a:rPr>
                        <a:t>Guidance</a:t>
                      </a:r>
                      <a:endParaRPr lang="en-GR" sz="4000" b="1" kern="100"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oFill/>
                  </a:tcPr>
                </a:tc>
                <a:tc>
                  <a:txBody>
                    <a:bodyPr/>
                    <a:lstStyle/>
                    <a:p>
                      <a:r>
                        <a:rPr lang="en-US" sz="4000" b="0" kern="100" dirty="0">
                          <a:solidFill>
                            <a:schemeClr val="accent1"/>
                          </a:solidFill>
                          <a:effectLst/>
                        </a:rPr>
                        <a:t> </a:t>
                      </a:r>
                      <a:endParaRPr lang="en-GR" sz="4000" b="0" kern="100"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oFill/>
                  </a:tcPr>
                </a:tc>
                <a:extLst>
                  <a:ext uri="{0D108BD9-81ED-4DB2-BD59-A6C34878D82A}">
                    <a16:rowId xmlns:a16="http://schemas.microsoft.com/office/drawing/2014/main" val="259969161"/>
                  </a:ext>
                </a:extLst>
              </a:tr>
              <a:tr h="650606">
                <a:tc>
                  <a:txBody>
                    <a:bodyPr/>
                    <a:lstStyle/>
                    <a:p>
                      <a:r>
                        <a:rPr lang="en-US" sz="4000" b="0" kern="100">
                          <a:effectLst/>
                        </a:rPr>
                        <a:t>Ultrasound</a:t>
                      </a:r>
                      <a:endParaRPr lang="en-GR" sz="4000" b="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en-US" sz="4000" b="0" kern="100">
                          <a:effectLst/>
                        </a:rPr>
                        <a:t>29 (93.5%)</a:t>
                      </a:r>
                      <a:endParaRPr lang="en-GR" sz="4000" b="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048833160"/>
                  </a:ext>
                </a:extLst>
              </a:tr>
              <a:tr h="650606">
                <a:tc>
                  <a:txBody>
                    <a:bodyPr/>
                    <a:lstStyle/>
                    <a:p>
                      <a:r>
                        <a:rPr lang="en-US" sz="4000" b="0" kern="100" dirty="0">
                          <a:effectLst/>
                        </a:rPr>
                        <a:t>Mammography</a:t>
                      </a:r>
                      <a:endParaRPr lang="en-GR" sz="4000" b="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en-US" sz="4000" b="0" kern="100">
                          <a:effectLst/>
                        </a:rPr>
                        <a:t>2 (6.5%)</a:t>
                      </a:r>
                      <a:endParaRPr lang="en-GR" sz="4000" b="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001491634"/>
                  </a:ext>
                </a:extLst>
              </a:tr>
              <a:tr h="650606">
                <a:tc>
                  <a:txBody>
                    <a:bodyPr/>
                    <a:lstStyle/>
                    <a:p>
                      <a:r>
                        <a:rPr lang="en-US" sz="4000" b="0" kern="100" dirty="0">
                          <a:effectLst/>
                        </a:rPr>
                        <a:t> </a:t>
                      </a:r>
                      <a:endParaRPr lang="en-GR" sz="4000" b="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oFill/>
                  </a:tcPr>
                </a:tc>
                <a:tc>
                  <a:txBody>
                    <a:bodyPr/>
                    <a:lstStyle/>
                    <a:p>
                      <a:r>
                        <a:rPr lang="en-US" sz="4000" b="0" kern="100" dirty="0">
                          <a:effectLst/>
                        </a:rPr>
                        <a:t> </a:t>
                      </a:r>
                      <a:endParaRPr lang="en-GR" sz="4000" b="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oFill/>
                  </a:tcPr>
                </a:tc>
                <a:extLst>
                  <a:ext uri="{0D108BD9-81ED-4DB2-BD59-A6C34878D82A}">
                    <a16:rowId xmlns:a16="http://schemas.microsoft.com/office/drawing/2014/main" val="2388151058"/>
                  </a:ext>
                </a:extLst>
              </a:tr>
              <a:tr h="650606">
                <a:tc>
                  <a:txBody>
                    <a:bodyPr/>
                    <a:lstStyle/>
                    <a:p>
                      <a:r>
                        <a:rPr lang="en-US" sz="4000" b="1" kern="100" dirty="0">
                          <a:solidFill>
                            <a:schemeClr val="accent1"/>
                          </a:solidFill>
                          <a:effectLst/>
                        </a:rPr>
                        <a:t>Breast</a:t>
                      </a:r>
                      <a:r>
                        <a:rPr lang="en-US" sz="4000" b="0" kern="100" dirty="0">
                          <a:solidFill>
                            <a:schemeClr val="accent1"/>
                          </a:solidFill>
                          <a:effectLst/>
                        </a:rPr>
                        <a:t> (24)</a:t>
                      </a:r>
                      <a:endParaRPr lang="en-GR" sz="4000" b="0" kern="100"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oFill/>
                  </a:tcPr>
                </a:tc>
                <a:tc>
                  <a:txBody>
                    <a:bodyPr/>
                    <a:lstStyle/>
                    <a:p>
                      <a:r>
                        <a:rPr lang="en-US" sz="4000" b="0" kern="100" dirty="0">
                          <a:solidFill>
                            <a:schemeClr val="accent1"/>
                          </a:solidFill>
                          <a:effectLst/>
                        </a:rPr>
                        <a:t> </a:t>
                      </a:r>
                      <a:endParaRPr lang="en-GR" sz="4000" b="0" kern="100"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oFill/>
                  </a:tcPr>
                </a:tc>
                <a:extLst>
                  <a:ext uri="{0D108BD9-81ED-4DB2-BD59-A6C34878D82A}">
                    <a16:rowId xmlns:a16="http://schemas.microsoft.com/office/drawing/2014/main" val="56336520"/>
                  </a:ext>
                </a:extLst>
              </a:tr>
              <a:tr h="650606">
                <a:tc>
                  <a:txBody>
                    <a:bodyPr/>
                    <a:lstStyle/>
                    <a:p>
                      <a:r>
                        <a:rPr lang="en-US" sz="4000" b="0" kern="100">
                          <a:effectLst/>
                        </a:rPr>
                        <a:t>Non-Palpable</a:t>
                      </a:r>
                      <a:endParaRPr lang="en-GR" sz="4000" b="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en-US" sz="4000" b="0" kern="100" dirty="0">
                          <a:effectLst/>
                        </a:rPr>
                        <a:t>14 (58.3%)</a:t>
                      </a:r>
                      <a:endParaRPr lang="en-GR" sz="4000" b="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255711808"/>
                  </a:ext>
                </a:extLst>
              </a:tr>
              <a:tr h="650606">
                <a:tc>
                  <a:txBody>
                    <a:bodyPr/>
                    <a:lstStyle/>
                    <a:p>
                      <a:r>
                        <a:rPr lang="en-US" sz="4000" b="0" kern="100" dirty="0">
                          <a:effectLst/>
                        </a:rPr>
                        <a:t>Palpable</a:t>
                      </a:r>
                      <a:endParaRPr lang="en-GR" sz="4000" b="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en-US" sz="4000" b="0" kern="100">
                          <a:effectLst/>
                        </a:rPr>
                        <a:t>10 (41.7%)</a:t>
                      </a:r>
                      <a:endParaRPr lang="en-GR" sz="4000" b="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00924549"/>
                  </a:ext>
                </a:extLst>
              </a:tr>
              <a:tr h="650606">
                <a:tc>
                  <a:txBody>
                    <a:bodyPr/>
                    <a:lstStyle/>
                    <a:p>
                      <a:r>
                        <a:rPr lang="en-US" sz="4000" b="0" kern="100" dirty="0">
                          <a:effectLst/>
                        </a:rPr>
                        <a:t>Long-term</a:t>
                      </a:r>
                      <a:endParaRPr lang="en-GR" sz="4000" b="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en-US" sz="4000" b="0" kern="100">
                          <a:effectLst/>
                        </a:rPr>
                        <a:t>10 (41.7%)</a:t>
                      </a:r>
                      <a:endParaRPr lang="en-GR" sz="4000" b="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702838857"/>
                  </a:ext>
                </a:extLst>
              </a:tr>
              <a:tr h="650606">
                <a:tc>
                  <a:txBody>
                    <a:bodyPr/>
                    <a:lstStyle/>
                    <a:p>
                      <a:r>
                        <a:rPr lang="en-US" sz="4000" b="0" kern="100" dirty="0">
                          <a:effectLst/>
                        </a:rPr>
                        <a:t> </a:t>
                      </a:r>
                      <a:endParaRPr lang="en-GR" sz="4000" b="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oFill/>
                  </a:tcPr>
                </a:tc>
                <a:tc>
                  <a:txBody>
                    <a:bodyPr/>
                    <a:lstStyle/>
                    <a:p>
                      <a:r>
                        <a:rPr lang="en-US" sz="4000" b="0" kern="100" dirty="0">
                          <a:effectLst/>
                        </a:rPr>
                        <a:t> </a:t>
                      </a:r>
                      <a:endParaRPr lang="en-GR" sz="4000" b="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oFill/>
                  </a:tcPr>
                </a:tc>
                <a:extLst>
                  <a:ext uri="{0D108BD9-81ED-4DB2-BD59-A6C34878D82A}">
                    <a16:rowId xmlns:a16="http://schemas.microsoft.com/office/drawing/2014/main" val="1304974322"/>
                  </a:ext>
                </a:extLst>
              </a:tr>
              <a:tr h="650606">
                <a:tc>
                  <a:txBody>
                    <a:bodyPr/>
                    <a:lstStyle/>
                    <a:p>
                      <a:r>
                        <a:rPr lang="en-US" sz="4000" b="1" kern="100" dirty="0">
                          <a:solidFill>
                            <a:schemeClr val="accent1"/>
                          </a:solidFill>
                          <a:effectLst/>
                        </a:rPr>
                        <a:t>Lymph nodes</a:t>
                      </a:r>
                      <a:r>
                        <a:rPr lang="en-US" sz="4000" b="0" kern="100" dirty="0">
                          <a:solidFill>
                            <a:schemeClr val="accent1"/>
                          </a:solidFill>
                          <a:effectLst/>
                        </a:rPr>
                        <a:t> (7)</a:t>
                      </a:r>
                      <a:endParaRPr lang="en-GR" sz="4000" b="0" kern="100"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oFill/>
                  </a:tcPr>
                </a:tc>
                <a:tc>
                  <a:txBody>
                    <a:bodyPr/>
                    <a:lstStyle/>
                    <a:p>
                      <a:r>
                        <a:rPr lang="en-US" sz="4000" b="0" kern="100" dirty="0">
                          <a:solidFill>
                            <a:schemeClr val="accent1"/>
                          </a:solidFill>
                          <a:effectLst/>
                        </a:rPr>
                        <a:t> </a:t>
                      </a:r>
                      <a:endParaRPr lang="en-GR" sz="4000" b="0" kern="100"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oFill/>
                  </a:tcPr>
                </a:tc>
                <a:extLst>
                  <a:ext uri="{0D108BD9-81ED-4DB2-BD59-A6C34878D82A}">
                    <a16:rowId xmlns:a16="http://schemas.microsoft.com/office/drawing/2014/main" val="296513956"/>
                  </a:ext>
                </a:extLst>
              </a:tr>
              <a:tr h="650606">
                <a:tc>
                  <a:txBody>
                    <a:bodyPr/>
                    <a:lstStyle/>
                    <a:p>
                      <a:r>
                        <a:rPr lang="en-US" sz="4000" b="0" kern="100" dirty="0">
                          <a:effectLst/>
                        </a:rPr>
                        <a:t>Long-term</a:t>
                      </a:r>
                      <a:endParaRPr lang="en-GR" sz="4000" b="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en-US" sz="4000" b="0" kern="100" dirty="0">
                          <a:effectLst/>
                        </a:rPr>
                        <a:t>6 (85.7%)</a:t>
                      </a:r>
                      <a:endParaRPr lang="en-GR" sz="4000" b="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413032105"/>
                  </a:ext>
                </a:extLst>
              </a:tr>
            </a:tbl>
          </a:graphicData>
        </a:graphic>
      </p:graphicFrame>
      <p:sp>
        <p:nvSpPr>
          <p:cNvPr id="9" name="TextBox 8">
            <a:extLst>
              <a:ext uri="{FF2B5EF4-FFF2-40B4-BE49-F238E27FC236}">
                <a16:creationId xmlns:a16="http://schemas.microsoft.com/office/drawing/2014/main" id="{C9B9274D-CC31-DE13-A2D0-18A9E724FABE}"/>
              </a:ext>
            </a:extLst>
          </p:cNvPr>
          <p:cNvSpPr txBox="1"/>
          <p:nvPr/>
        </p:nvSpPr>
        <p:spPr>
          <a:xfrm>
            <a:off x="19653106" y="24223771"/>
            <a:ext cx="7704678" cy="646331"/>
          </a:xfrm>
          <a:prstGeom prst="rect">
            <a:avLst/>
          </a:prstGeom>
          <a:noFill/>
        </p:spPr>
        <p:txBody>
          <a:bodyPr wrap="square" rtlCol="0">
            <a:spAutoFit/>
          </a:bodyPr>
          <a:lstStyle/>
          <a:p>
            <a:r>
              <a:rPr lang="en-GR" sz="3600" dirty="0"/>
              <a:t>Table 1. Patient Characteristics</a:t>
            </a:r>
          </a:p>
        </p:txBody>
      </p:sp>
      <p:sp>
        <p:nvSpPr>
          <p:cNvPr id="10" name="TextBox 9">
            <a:extLst>
              <a:ext uri="{FF2B5EF4-FFF2-40B4-BE49-F238E27FC236}">
                <a16:creationId xmlns:a16="http://schemas.microsoft.com/office/drawing/2014/main" id="{8793DE93-497D-CD69-123B-2FBBB9AE52F9}"/>
              </a:ext>
            </a:extLst>
          </p:cNvPr>
          <p:cNvSpPr txBox="1"/>
          <p:nvPr/>
        </p:nvSpPr>
        <p:spPr>
          <a:xfrm>
            <a:off x="3446198" y="37353758"/>
            <a:ext cx="12251002" cy="4216539"/>
          </a:xfrm>
          <a:prstGeom prst="rect">
            <a:avLst/>
          </a:prstGeom>
          <a:noFill/>
        </p:spPr>
        <p:txBody>
          <a:bodyPr wrap="square" numCol="1" rtlCol="0">
            <a:spAutoFit/>
          </a:bodyPr>
          <a:lstStyle/>
          <a:p>
            <a:pPr>
              <a:spcBef>
                <a:spcPts val="1200"/>
              </a:spcBef>
            </a:pPr>
            <a:r>
              <a:rPr lang="en-US" sz="4000" b="1" kern="0" dirty="0">
                <a:solidFill>
                  <a:schemeClr val="accent4">
                    <a:lumMod val="60000"/>
                    <a:lumOff val="40000"/>
                  </a:schemeClr>
                </a:solidFill>
                <a:effectLst/>
                <a:latin typeface="Calibri Light" panose="020F0302020204030204" pitchFamily="34" charset="0"/>
                <a:ea typeface="Times New Roman" panose="02020603050405020304" pitchFamily="18" charset="0"/>
                <a:cs typeface="Times New Roman" panose="02020603050405020304" pitchFamily="18" charset="0"/>
              </a:rPr>
              <a:t>Conclusion</a:t>
            </a:r>
            <a:endParaRPr lang="en-GR" sz="4000" b="1" kern="0" dirty="0">
              <a:solidFill>
                <a:schemeClr val="accent4">
                  <a:lumMod val="60000"/>
                  <a:lumOff val="40000"/>
                </a:schemeClr>
              </a:solidFill>
              <a:effectLst/>
              <a:latin typeface="Calibri Light" panose="020F0302020204030204" pitchFamily="34" charset="0"/>
              <a:ea typeface="Times New Roman" panose="02020603050405020304" pitchFamily="18" charset="0"/>
              <a:cs typeface="Times New Roman" panose="02020603050405020304" pitchFamily="18" charset="0"/>
            </a:endParaRPr>
          </a:p>
          <a:p>
            <a:pPr marL="571500" indent="-571500">
              <a:buFont typeface="Arial" panose="020B0604020202020204" pitchFamily="34" charset="0"/>
              <a:buChar char="•"/>
            </a:pPr>
            <a:r>
              <a:rPr lang="en-US" sz="3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fast clip application, </a:t>
            </a:r>
          </a:p>
          <a:p>
            <a:pPr marL="571500" indent="-571500">
              <a:buFont typeface="Arial" panose="020B0604020202020204" pitchFamily="34" charset="0"/>
              <a:buChar char="•"/>
            </a:pPr>
            <a:r>
              <a:rPr lang="en-US" sz="3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minimal complications, </a:t>
            </a:r>
          </a:p>
          <a:p>
            <a:pPr marL="571500" indent="-571500">
              <a:buFont typeface="Arial" panose="020B0604020202020204" pitchFamily="34" charset="0"/>
              <a:buChar char="•"/>
            </a:pPr>
            <a:r>
              <a:rPr lang="en-US" sz="3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quick and easy intraoperative detection, </a:t>
            </a:r>
          </a:p>
          <a:p>
            <a:pPr marL="571500" indent="-571500">
              <a:buFont typeface="Arial" panose="020B0604020202020204" pitchFamily="34" charset="0"/>
              <a:buChar char="•"/>
            </a:pPr>
            <a:r>
              <a:rPr lang="en-US" sz="3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no loss of markers</a:t>
            </a:r>
          </a:p>
          <a:p>
            <a:pPr marL="571500" indent="-571500">
              <a:buFont typeface="Arial" panose="020B0604020202020204" pitchFamily="34" charset="0"/>
              <a:buChar char="•"/>
            </a:pPr>
            <a:r>
              <a:rPr lang="en-US" sz="3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excellent identification and retrieval rates</a:t>
            </a:r>
          </a:p>
          <a:p>
            <a:pPr marL="571500" indent="-571500">
              <a:buFont typeface="Arial" panose="020B0604020202020204" pitchFamily="34" charset="0"/>
              <a:buChar char="•"/>
            </a:pPr>
            <a:r>
              <a:rPr lang="en-US" sz="3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precise tumor excision with negative resection margins. </a:t>
            </a:r>
          </a:p>
        </p:txBody>
      </p:sp>
      <p:sp>
        <p:nvSpPr>
          <p:cNvPr id="11" name="TextBox 10">
            <a:extLst>
              <a:ext uri="{FF2B5EF4-FFF2-40B4-BE49-F238E27FC236}">
                <a16:creationId xmlns:a16="http://schemas.microsoft.com/office/drawing/2014/main" id="{F7FBE270-4102-C816-4F2C-D85B18DFE915}"/>
              </a:ext>
            </a:extLst>
          </p:cNvPr>
          <p:cNvSpPr txBox="1"/>
          <p:nvPr/>
        </p:nvSpPr>
        <p:spPr>
          <a:xfrm>
            <a:off x="16154229" y="38269208"/>
            <a:ext cx="10994711" cy="2554545"/>
          </a:xfrm>
          <a:prstGeom prst="rect">
            <a:avLst/>
          </a:prstGeom>
          <a:noFill/>
        </p:spPr>
        <p:txBody>
          <a:bodyPr wrap="square" numCol="1" rtlCol="0">
            <a:spAutoFit/>
          </a:bodyPr>
          <a:lstStyle/>
          <a:p>
            <a:pPr>
              <a:spcBef>
                <a:spcPts val="1200"/>
              </a:spcBef>
            </a:pPr>
            <a:r>
              <a:rPr lang="en-US" sz="4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r>
              <a:rPr lang="en-US" sz="40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Therefore, it is a versatile technique applicable to both breast lesions and axillary lymph nodes, with no time constraints, improving operating theater logistics </a:t>
            </a:r>
            <a:r>
              <a:rPr lang="en-US" sz="4000" b="1" dirty="0">
                <a:solidFill>
                  <a:schemeClr val="bg1"/>
                </a:solidFill>
                <a:latin typeface="Calibri" panose="020F0502020204030204" pitchFamily="34" charset="0"/>
                <a:ea typeface="Calibri" panose="020F0502020204030204" pitchFamily="34" charset="0"/>
                <a:cs typeface="Times New Roman" panose="02020603050405020304" pitchFamily="18" charset="0"/>
              </a:rPr>
              <a:t>and </a:t>
            </a:r>
            <a:r>
              <a:rPr lang="en-US" sz="40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patient / doctor satisfaction.</a:t>
            </a:r>
            <a:endParaRPr lang="en-GR" sz="40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14" name="Picture 13" descr="A blue and white drawing of a person's head&#10;&#10;Description automatically generated">
            <a:extLst>
              <a:ext uri="{FF2B5EF4-FFF2-40B4-BE49-F238E27FC236}">
                <a16:creationId xmlns:a16="http://schemas.microsoft.com/office/drawing/2014/main" id="{88E2CDD6-A661-8F4F-A429-20755D965A6B}"/>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659558" y="1174586"/>
            <a:ext cx="2589703" cy="4073690"/>
          </a:xfrm>
          <a:prstGeom prst="rect">
            <a:avLst/>
          </a:prstGeom>
        </p:spPr>
      </p:pic>
      <p:sp>
        <p:nvSpPr>
          <p:cNvPr id="15" name="TextBox 14">
            <a:extLst>
              <a:ext uri="{FF2B5EF4-FFF2-40B4-BE49-F238E27FC236}">
                <a16:creationId xmlns:a16="http://schemas.microsoft.com/office/drawing/2014/main" id="{1816DCD0-9291-F5F8-4A93-BDF8D0492EC9}"/>
              </a:ext>
            </a:extLst>
          </p:cNvPr>
          <p:cNvSpPr txBox="1"/>
          <p:nvPr/>
        </p:nvSpPr>
        <p:spPr>
          <a:xfrm>
            <a:off x="3293249" y="5459165"/>
            <a:ext cx="3322319" cy="769441"/>
          </a:xfrm>
          <a:prstGeom prst="rect">
            <a:avLst/>
          </a:prstGeom>
          <a:noFill/>
        </p:spPr>
        <p:txBody>
          <a:bodyPr wrap="square" rtlCol="0">
            <a:spAutoFit/>
          </a:bodyPr>
          <a:lstStyle/>
          <a:p>
            <a:pPr algn="ctr"/>
            <a:r>
              <a:rPr lang="en-GR" sz="2200" dirty="0"/>
              <a:t>National and Kapodistrian University Of Athens</a:t>
            </a:r>
          </a:p>
        </p:txBody>
      </p:sp>
      <p:sp>
        <p:nvSpPr>
          <p:cNvPr id="16" name="Rounded Rectangle 15">
            <a:extLst>
              <a:ext uri="{FF2B5EF4-FFF2-40B4-BE49-F238E27FC236}">
                <a16:creationId xmlns:a16="http://schemas.microsoft.com/office/drawing/2014/main" id="{9E654D3E-75D8-1E86-B9D9-3B9F9A780592}"/>
              </a:ext>
            </a:extLst>
          </p:cNvPr>
          <p:cNvSpPr/>
          <p:nvPr/>
        </p:nvSpPr>
        <p:spPr>
          <a:xfrm>
            <a:off x="2858361" y="853440"/>
            <a:ext cx="24123603" cy="5470182"/>
          </a:xfrm>
          <a:prstGeom prst="roundRect">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R"/>
          </a:p>
        </p:txBody>
      </p:sp>
      <p:sp>
        <p:nvSpPr>
          <p:cNvPr id="17" name="Rounded Rectangle 16">
            <a:extLst>
              <a:ext uri="{FF2B5EF4-FFF2-40B4-BE49-F238E27FC236}">
                <a16:creationId xmlns:a16="http://schemas.microsoft.com/office/drawing/2014/main" id="{35A17190-9D10-D270-D6AD-E0CD50AD0C2B}"/>
              </a:ext>
            </a:extLst>
          </p:cNvPr>
          <p:cNvSpPr/>
          <p:nvPr/>
        </p:nvSpPr>
        <p:spPr>
          <a:xfrm>
            <a:off x="19191939" y="23438137"/>
            <a:ext cx="8531605" cy="12455374"/>
          </a:xfrm>
          <a:prstGeom prst="roundRect">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R"/>
          </a:p>
        </p:txBody>
      </p:sp>
      <p:cxnSp>
        <p:nvCxnSpPr>
          <p:cNvPr id="13" name="Straight Connector 12">
            <a:extLst>
              <a:ext uri="{FF2B5EF4-FFF2-40B4-BE49-F238E27FC236}">
                <a16:creationId xmlns:a16="http://schemas.microsoft.com/office/drawing/2014/main" id="{35D05BF2-C4EB-3213-88F4-04E08CE49679}"/>
              </a:ext>
            </a:extLst>
          </p:cNvPr>
          <p:cNvCxnSpPr/>
          <p:nvPr/>
        </p:nvCxnSpPr>
        <p:spPr>
          <a:xfrm>
            <a:off x="15364634" y="37237879"/>
            <a:ext cx="0" cy="4617202"/>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879397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3E3B2E307AAEC4F90F7DE17189CCCF6" ma:contentTypeVersion="13" ma:contentTypeDescription="Create a new document." ma:contentTypeScope="" ma:versionID="4e5d4446dbd8fe7ada2c69eb4d8540b7">
  <xsd:schema xmlns:xsd="http://www.w3.org/2001/XMLSchema" xmlns:xs="http://www.w3.org/2001/XMLSchema" xmlns:p="http://schemas.microsoft.com/office/2006/metadata/properties" xmlns:ns2="1a73f3cd-b925-4ccb-8cc3-8d7f5400241a" xmlns:ns3="5c3548a8-ba52-4d20-9c2e-879fac6ecd7f" targetNamespace="http://schemas.microsoft.com/office/2006/metadata/properties" ma:root="true" ma:fieldsID="ba0d7ee0e4c1dcf32c84aea30945a29f" ns2:_="" ns3:_="">
    <xsd:import namespace="1a73f3cd-b925-4ccb-8cc3-8d7f5400241a"/>
    <xsd:import namespace="5c3548a8-ba52-4d20-9c2e-879fac6ecd7f"/>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ObjectDetectorVersion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a73f3cd-b925-4ccb-8cc3-8d7f5400241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27a82321-f9b7-40e5-b493-b165275bbc9f" ma:termSetId="09814cd3-568e-fe90-9814-8d621ff8fb84" ma:anchorId="fba54fb3-c3e1-fe81-a776-ca4b69148c4d" ma:open="true" ma:isKeyword="false">
      <xsd:complexType>
        <xsd:sequence>
          <xsd:element ref="pc:Terms" minOccurs="0" maxOccurs="1"/>
        </xsd:sequence>
      </xsd:complexType>
    </xsd:element>
    <xsd:element name="MediaServiceDateTaken" ma:index="13" nillable="true" ma:displayName="MediaServiceDateTaken" ma:hidden="true" ma:internalName="MediaServiceDateTaken"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5c3548a8-ba52-4d20-9c2e-879fac6ecd7f"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2eb41eca-5f27-4f70-b3d9-a14c4bf524a9}" ma:internalName="TaxCatchAll" ma:showField="CatchAllData" ma:web="5c3548a8-ba52-4d20-9c2e-879fac6ecd7f">
      <xsd:complexType>
        <xsd:complexContent>
          <xsd:extension base="dms:MultiChoiceLookup">
            <xsd:sequence>
              <xsd:element name="Value" type="dms:Lookup" maxOccurs="unbounded" minOccurs="0" nillable="true"/>
            </xsd:sequence>
          </xsd:extension>
        </xsd:complexContent>
      </xsd:complexType>
    </xsd:element>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1a73f3cd-b925-4ccb-8cc3-8d7f5400241a">
      <Terms xmlns="http://schemas.microsoft.com/office/infopath/2007/PartnerControls"/>
    </lcf76f155ced4ddcb4097134ff3c332f>
    <TaxCatchAll xmlns="5c3548a8-ba52-4d20-9c2e-879fac6ecd7f"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C579516-E1A5-4057-81B2-023221413082}">
  <ds:schemaRefs>
    <ds:schemaRef ds:uri="1a73f3cd-b925-4ccb-8cc3-8d7f5400241a"/>
    <ds:schemaRef ds:uri="5c3548a8-ba52-4d20-9c2e-879fac6ecd7f"/>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D16E0A90-3420-43AA-955C-CB045077CD61}">
  <ds:schemaRefs>
    <ds:schemaRef ds:uri="1a73f3cd-b925-4ccb-8cc3-8d7f5400241a"/>
    <ds:schemaRef ds:uri="5c3548a8-ba52-4d20-9c2e-879fac6ecd7f"/>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7F4A4239-BE38-4873-B9A5-E89D197CC3F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284</TotalTime>
  <Words>608</Words>
  <Application>Microsoft Macintosh PowerPoint</Application>
  <PresentationFormat>Custom</PresentationFormat>
  <Paragraphs>81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Tereza Dvořáková</dc:creator>
  <cp:lastModifiedBy>Prodromos Kanavidis</cp:lastModifiedBy>
  <cp:revision>9</cp:revision>
  <cp:lastPrinted>2023-09-13T15:35:03Z</cp:lastPrinted>
  <dcterms:created xsi:type="dcterms:W3CDTF">2022-08-31T13:15:37Z</dcterms:created>
  <dcterms:modified xsi:type="dcterms:W3CDTF">2023-10-05T09:14:28Z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0x010100D3E3B2E307AAEC4F90F7DE17189CCCF6</vt:lpwstr>
  </property>
  <property fmtid="{D5CDD505-2E9C-101B-9397-08002B2CF9AE}" pid="3" name="MediaServiceImageTags">
    <vt:lpwstr/>
  </property>
</Properties>
</file>